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Albertus Extra Bold" panose="020E0802040304020204" pitchFamily="34" charset="0"/>
      <p:bold r:id="rId14"/>
    </p:embeddedFont>
    <p:embeddedFont>
      <p:font typeface="Amatic SC" panose="00000500000000000000" pitchFamily="2" charset="-79"/>
      <p:regular r:id="rId15"/>
      <p:bold r:id="rId16"/>
    </p:embeddedFont>
    <p:embeddedFont>
      <p:font typeface="Sitka Small" panose="02000505000000020004" pitchFamily="2" charset="0"/>
      <p:regular r:id="rId17"/>
      <p:bold r:id="rId18"/>
      <p:italic r:id="rId19"/>
      <p:boldItalic r:id="rId20"/>
    </p:embeddedFont>
    <p:embeddedFont>
      <p:font typeface="Source Code Pro" panose="020B0509030403020204" pitchFamily="49"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42acd8b5d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42acd8b5d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dirty="0"/>
              <a:t>Pohtikaa ensin yhdessä miten maastoon kannattaisi varustautua. Enter –painikkeella saat välinelistan esille kohta kohdalta. </a:t>
            </a:r>
            <a:br>
              <a:rPr lang="fi" dirty="0"/>
            </a:br>
            <a:r>
              <a:rPr lang="fi" dirty="0"/>
              <a:t>HUOM! Teidän ei tarvitse ottaa mukaan muuta kuin säähän sopivat vaatteet ja kumisaappaat, muut tarvikkeet tulee järjestäjän puolesta.</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42acd8b5d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42acd8b5d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42acd8b5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42acd8b5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42acd8b5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42acd8b5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Valuma-alue =</a:t>
            </a:r>
            <a:endParaRPr/>
          </a:p>
          <a:p>
            <a:pPr marL="0" lvl="0" indent="0" algn="l" rtl="0">
              <a:spcBef>
                <a:spcPts val="0"/>
              </a:spcBef>
              <a:spcAft>
                <a:spcPts val="0"/>
              </a:spcAft>
              <a:buNone/>
            </a:pPr>
            <a:r>
              <a:rPr lang="fi"/>
              <a:t>Video valuma-alueesta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42acd8b5d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42acd8b5d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2acd8b5d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2acd8b5d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Tieteellisen tutkimuksen kautta saatu tieto kirjoitetaan tieteelliseksi artikkeliksi, joka arvioidaan toisten tutkijoiden toimesta ennen julkaisemista. Artikkelin julkaisemisen jälkeen tietoa voidaan julkaista myös somekanavissa ja lehdissä.</a:t>
            </a:r>
            <a:endParaRPr/>
          </a:p>
          <a:p>
            <a:pPr marL="0" lvl="0" indent="0" algn="l" rtl="0">
              <a:spcBef>
                <a:spcPts val="0"/>
              </a:spcBef>
              <a:spcAft>
                <a:spcPts val="0"/>
              </a:spcAft>
              <a:buNone/>
            </a:pPr>
            <a:r>
              <a:rPr lang="fi"/>
              <a:t>Luokan kanssa voidaan pohtia tässä kohtaa myös lähdekritiikkiä.</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42acd8b5d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42acd8b5d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kohta B: voitte perehtyä tarkemmin mitä tarkoittaa REHEVÖITYMINEN jos aikaa riittää.</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87bc9d60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87bc9d60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Videot ovat 2-3 minuutin mittaisia.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87bc9d60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87bc9d60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Paimiojoki kulkee usean eri kunnan ja kaupungin läpi. Se saa alkunsa Somerolta Painio nimisestä järvestä, jatkaa matkaansa Koskin Tl läpi Marttilaan ja sieltä Liedon Tarvasjoen kautta Paimioon. </a:t>
            </a:r>
            <a:endParaRPr/>
          </a:p>
          <a:p>
            <a:pPr marL="0" lvl="0" indent="0" algn="l" rtl="0">
              <a:spcBef>
                <a:spcPts val="0"/>
              </a:spcBef>
              <a:spcAft>
                <a:spcPts val="0"/>
              </a:spcAft>
              <a:buNone/>
            </a:pPr>
            <a:r>
              <a:rPr lang="fi"/>
              <a:t>Joki päättyy Paimionlahteen eli Saaristomereen, joka taas on osa isompaa merialuetta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42acd8b5dd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42acd8b5dd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a:t>Voitte lisätä hypoteesinne tähän dia esitykseen.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tQuslrjc7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XHJMCrfJi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www.youtube.com/watch?v=D7bcQECu9dw" TargetMode="External"/><Relationship Id="rId4" Type="http://schemas.openxmlformats.org/officeDocument/2006/relationships/hyperlink" Target="https://www.youtube.com/watch?v=0wm1ntmJgG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2536" y="322471"/>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dirty="0"/>
              <a:t>VESITUTKIMUS</a:t>
            </a:r>
            <a:endParaRPr dirty="0"/>
          </a:p>
        </p:txBody>
      </p:sp>
      <p:sp>
        <p:nvSpPr>
          <p:cNvPr id="57" name="Google Shape;57;p13"/>
          <p:cNvSpPr txBox="1">
            <a:spLocks noGrp="1"/>
          </p:cNvSpPr>
          <p:nvPr>
            <p:ph type="subTitle" idx="1"/>
          </p:nvPr>
        </p:nvSpPr>
        <p:spPr>
          <a:xfrm>
            <a:off x="-734318" y="3941241"/>
            <a:ext cx="8520600"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fi" dirty="0">
                <a:latin typeface="Sitka Small" panose="02000505000000020004" pitchFamily="2" charset="0"/>
              </a:rPr>
              <a:t>ENNAKKOMATERIAALI VESITUTKIJALLE</a:t>
            </a:r>
            <a:endParaRPr dirty="0">
              <a:latin typeface="Sitka Small" panose="02000505000000020004" pitchFamily="2" charset="0"/>
            </a:endParaRPr>
          </a:p>
        </p:txBody>
      </p:sp>
      <p:pic>
        <p:nvPicPr>
          <p:cNvPr id="3" name="Kuva 2">
            <a:extLst>
              <a:ext uri="{FF2B5EF4-FFF2-40B4-BE49-F238E27FC236}">
                <a16:creationId xmlns:a16="http://schemas.microsoft.com/office/drawing/2014/main" id="{EE27748D-27E2-2431-F08A-427953611F86}"/>
              </a:ext>
            </a:extLst>
          </p:cNvPr>
          <p:cNvPicPr>
            <a:picLocks noChangeAspect="1"/>
          </p:cNvPicPr>
          <p:nvPr/>
        </p:nvPicPr>
        <p:blipFill>
          <a:blip r:embed="rId3"/>
          <a:stretch>
            <a:fillRect/>
          </a:stretch>
        </p:blipFill>
        <p:spPr>
          <a:xfrm>
            <a:off x="7041734" y="175445"/>
            <a:ext cx="1742513" cy="2328959"/>
          </a:xfrm>
          <a:prstGeom prst="ellipse">
            <a:avLst/>
          </a:prstGeom>
          <a:ln>
            <a:noFill/>
          </a:ln>
          <a:effectLst>
            <a:softEdge rad="112500"/>
          </a:effectLst>
        </p:spPr>
      </p:pic>
      <p:pic>
        <p:nvPicPr>
          <p:cNvPr id="4" name="Kuva 3">
            <a:extLst>
              <a:ext uri="{FF2B5EF4-FFF2-40B4-BE49-F238E27FC236}">
                <a16:creationId xmlns:a16="http://schemas.microsoft.com/office/drawing/2014/main" id="{87686523-238B-1F8C-9C7B-0EF980166ECC}"/>
              </a:ext>
            </a:extLst>
          </p:cNvPr>
          <p:cNvPicPr>
            <a:picLocks noChangeAspect="1"/>
          </p:cNvPicPr>
          <p:nvPr/>
        </p:nvPicPr>
        <p:blipFill rotWithShape="1">
          <a:blip r:embed="rId4"/>
          <a:srcRect t="5065" r="13818" b="13805"/>
          <a:stretch/>
        </p:blipFill>
        <p:spPr>
          <a:xfrm>
            <a:off x="5190728" y="1578609"/>
            <a:ext cx="1851006" cy="2328959"/>
          </a:xfrm>
          <a:prstGeom prst="ellipse">
            <a:avLst/>
          </a:prstGeom>
          <a:ln>
            <a:noFill/>
          </a:ln>
          <a:effectLst>
            <a:softEdge rad="112500"/>
          </a:effectLst>
        </p:spPr>
      </p:pic>
      <p:pic>
        <p:nvPicPr>
          <p:cNvPr id="5" name="Kuva 4">
            <a:extLst>
              <a:ext uri="{FF2B5EF4-FFF2-40B4-BE49-F238E27FC236}">
                <a16:creationId xmlns:a16="http://schemas.microsoft.com/office/drawing/2014/main" id="{F25508D3-1AE7-D158-4B1A-F9ED61F98132}"/>
              </a:ext>
            </a:extLst>
          </p:cNvPr>
          <p:cNvPicPr>
            <a:picLocks noChangeAspect="1"/>
          </p:cNvPicPr>
          <p:nvPr/>
        </p:nvPicPr>
        <p:blipFill>
          <a:blip r:embed="rId5"/>
          <a:stretch>
            <a:fillRect/>
          </a:stretch>
        </p:blipFill>
        <p:spPr>
          <a:xfrm>
            <a:off x="7041734" y="2571750"/>
            <a:ext cx="1744147" cy="2331143"/>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183300"/>
            <a:ext cx="85206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fi" sz="3580" dirty="0"/>
              <a:t>Tutkijan varusteet ja turvallisuus?</a:t>
            </a:r>
            <a:endParaRPr sz="3580" dirty="0"/>
          </a:p>
        </p:txBody>
      </p:sp>
      <p:sp>
        <p:nvSpPr>
          <p:cNvPr id="116" name="Google Shape;116;p22"/>
          <p:cNvSpPr txBox="1">
            <a:spLocks noGrp="1"/>
          </p:cNvSpPr>
          <p:nvPr>
            <p:ph type="body" idx="1"/>
          </p:nvPr>
        </p:nvSpPr>
        <p:spPr>
          <a:xfrm>
            <a:off x="171550" y="798057"/>
            <a:ext cx="8520600" cy="7791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fi" sz="1300" dirty="0">
                <a:solidFill>
                  <a:schemeClr val="accent1"/>
                </a:solidFill>
                <a:latin typeface="Sitka Small" panose="02000505000000020004" pitchFamily="2" charset="0"/>
              </a:rPr>
              <a:t>Vesitutkimuksen kenttäpäiviin (eli päiviin, jolloin tutkija toteuttaa tutkimusta luonnossa) on syytä varustautua kunnolla. Maastotutkimuksia on mukavampi tehdä, kun on pukeutunut sään mukaisesti. </a:t>
            </a:r>
            <a:endParaRPr sz="1300" dirty="0">
              <a:solidFill>
                <a:schemeClr val="accent1"/>
              </a:solidFill>
              <a:latin typeface="Sitka Small" panose="02000505000000020004" pitchFamily="2" charset="0"/>
            </a:endParaRPr>
          </a:p>
        </p:txBody>
      </p:sp>
      <p:sp>
        <p:nvSpPr>
          <p:cNvPr id="117" name="Google Shape;117;p22"/>
          <p:cNvSpPr txBox="1">
            <a:spLocks noGrp="1"/>
          </p:cNvSpPr>
          <p:nvPr>
            <p:ph type="body" idx="1"/>
          </p:nvPr>
        </p:nvSpPr>
        <p:spPr>
          <a:xfrm>
            <a:off x="171550" y="1806420"/>
            <a:ext cx="8660750" cy="12860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300" dirty="0">
                <a:solidFill>
                  <a:schemeClr val="accent1"/>
                </a:solidFill>
                <a:latin typeface="Sitka Small" panose="02000505000000020004" pitchFamily="2" charset="0"/>
              </a:rPr>
              <a:t>Vesistön äärellä liikuttaessa on aina omat riskinsä. Rantatörmät ovat paikoin jyrkkiä ja liukkaita, joten liiku rauhallisesti ja harkiten. Maastotyöt on hyvä tehdä aina parin kanssa, jotta pystytte auttamaan toisianne tarvittaessa. </a:t>
            </a:r>
            <a:endParaRPr sz="1300" dirty="0"/>
          </a:p>
        </p:txBody>
      </p:sp>
      <p:sp>
        <p:nvSpPr>
          <p:cNvPr id="118" name="Google Shape;118;p22"/>
          <p:cNvSpPr txBox="1"/>
          <p:nvPr/>
        </p:nvSpPr>
        <p:spPr>
          <a:xfrm>
            <a:off x="6769225" y="2066325"/>
            <a:ext cx="179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9" name="Google Shape;119;p22"/>
          <p:cNvSpPr txBox="1"/>
          <p:nvPr/>
        </p:nvSpPr>
        <p:spPr>
          <a:xfrm>
            <a:off x="82558" y="2720494"/>
            <a:ext cx="4778218" cy="43239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i" b="1" dirty="0">
                <a:solidFill>
                  <a:schemeClr val="dk1"/>
                </a:solidFill>
                <a:latin typeface="Sitka Small" panose="02000505000000020004" pitchFamily="2" charset="0"/>
                <a:ea typeface="Source Code Pro"/>
                <a:cs typeface="Source Code Pro"/>
                <a:sym typeface="Source Code Pro"/>
              </a:rPr>
              <a:t>Maastovarustus, mitä kannattaa ottaa mukaan? </a:t>
            </a:r>
            <a:endParaRPr b="1" dirty="0">
              <a:solidFill>
                <a:schemeClr val="dk1"/>
              </a:solidFill>
              <a:latin typeface="Sitka Small" panose="02000505000000020004" pitchFamily="2" charset="0"/>
              <a:ea typeface="Source Code Pro"/>
              <a:cs typeface="Source Code Pro"/>
              <a:sym typeface="Source Code Pro"/>
            </a:endParaRPr>
          </a:p>
        </p:txBody>
      </p:sp>
      <p:sp>
        <p:nvSpPr>
          <p:cNvPr id="2" name="Ellipsi 1">
            <a:extLst>
              <a:ext uri="{FF2B5EF4-FFF2-40B4-BE49-F238E27FC236}">
                <a16:creationId xmlns:a16="http://schemas.microsoft.com/office/drawing/2014/main" id="{5421B755-8BC4-443C-87FA-E5C033ADD6EE}"/>
              </a:ext>
            </a:extLst>
          </p:cNvPr>
          <p:cNvSpPr/>
          <p:nvPr/>
        </p:nvSpPr>
        <p:spPr>
          <a:xfrm>
            <a:off x="6800866" y="2936692"/>
            <a:ext cx="1922925" cy="7453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latin typeface="Albertus Extra Bold" panose="020E0802040304020204" pitchFamily="34" charset="0"/>
              </a:rPr>
              <a:t>Muistiinpano-välineet</a:t>
            </a:r>
          </a:p>
        </p:txBody>
      </p:sp>
      <p:sp>
        <p:nvSpPr>
          <p:cNvPr id="3" name="Ellipsi 2">
            <a:extLst>
              <a:ext uri="{FF2B5EF4-FFF2-40B4-BE49-F238E27FC236}">
                <a16:creationId xmlns:a16="http://schemas.microsoft.com/office/drawing/2014/main" id="{D7E77A78-CE2A-40E6-978D-8361F6C15251}"/>
              </a:ext>
            </a:extLst>
          </p:cNvPr>
          <p:cNvSpPr/>
          <p:nvPr/>
        </p:nvSpPr>
        <p:spPr>
          <a:xfrm>
            <a:off x="2802270" y="3337787"/>
            <a:ext cx="1969514" cy="6881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latin typeface="Albertus Extra Bold" panose="020E0802040304020204" pitchFamily="34" charset="0"/>
              </a:rPr>
              <a:t>Kumisaappaat</a:t>
            </a:r>
          </a:p>
        </p:txBody>
      </p:sp>
      <p:sp>
        <p:nvSpPr>
          <p:cNvPr id="4" name="Ellipsi 3">
            <a:extLst>
              <a:ext uri="{FF2B5EF4-FFF2-40B4-BE49-F238E27FC236}">
                <a16:creationId xmlns:a16="http://schemas.microsoft.com/office/drawing/2014/main" id="{3ABBE456-F7FC-4115-8626-8E7326186C96}"/>
              </a:ext>
            </a:extLst>
          </p:cNvPr>
          <p:cNvSpPr/>
          <p:nvPr/>
        </p:nvSpPr>
        <p:spPr>
          <a:xfrm>
            <a:off x="1362883" y="4235801"/>
            <a:ext cx="1467242" cy="6209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latin typeface="Albertus Extra Bold" panose="020E0802040304020204" pitchFamily="34" charset="0"/>
              </a:rPr>
              <a:t>Tutkimus-välineet</a:t>
            </a:r>
          </a:p>
        </p:txBody>
      </p:sp>
      <p:sp>
        <p:nvSpPr>
          <p:cNvPr id="8" name="Ellipsi 7">
            <a:extLst>
              <a:ext uri="{FF2B5EF4-FFF2-40B4-BE49-F238E27FC236}">
                <a16:creationId xmlns:a16="http://schemas.microsoft.com/office/drawing/2014/main" id="{C56445D9-CE00-4C68-B155-4FE79673EF57}"/>
              </a:ext>
            </a:extLst>
          </p:cNvPr>
          <p:cNvSpPr/>
          <p:nvPr/>
        </p:nvSpPr>
        <p:spPr>
          <a:xfrm>
            <a:off x="3449212" y="4140558"/>
            <a:ext cx="2105426" cy="87686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latin typeface="Albertus Extra Bold" panose="020E0802040304020204" pitchFamily="34" charset="0"/>
              </a:rPr>
              <a:t>Vaihtovaatteet voivat olla tarpeelliset</a:t>
            </a:r>
          </a:p>
        </p:txBody>
      </p:sp>
      <p:sp>
        <p:nvSpPr>
          <p:cNvPr id="9" name="Ellipsi 8">
            <a:extLst>
              <a:ext uri="{FF2B5EF4-FFF2-40B4-BE49-F238E27FC236}">
                <a16:creationId xmlns:a16="http://schemas.microsoft.com/office/drawing/2014/main" id="{B3EB620E-DD57-49E9-8A53-445197585E5F}"/>
              </a:ext>
            </a:extLst>
          </p:cNvPr>
          <p:cNvSpPr/>
          <p:nvPr/>
        </p:nvSpPr>
        <p:spPr>
          <a:xfrm>
            <a:off x="340906" y="3210809"/>
            <a:ext cx="2043954" cy="79572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latin typeface="Albertus Extra Bold" panose="020E0802040304020204" pitchFamily="34" charset="0"/>
              </a:rPr>
              <a:t>Säähän sopiva vaatetus</a:t>
            </a:r>
          </a:p>
        </p:txBody>
      </p:sp>
      <p:sp>
        <p:nvSpPr>
          <p:cNvPr id="10" name="Ellipsi 9">
            <a:extLst>
              <a:ext uri="{FF2B5EF4-FFF2-40B4-BE49-F238E27FC236}">
                <a16:creationId xmlns:a16="http://schemas.microsoft.com/office/drawing/2014/main" id="{BAD097AA-E022-46A0-84A7-0CAD81567B07}"/>
              </a:ext>
            </a:extLst>
          </p:cNvPr>
          <p:cNvSpPr/>
          <p:nvPr/>
        </p:nvSpPr>
        <p:spPr>
          <a:xfrm>
            <a:off x="7139767" y="4263541"/>
            <a:ext cx="1449722" cy="63089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latin typeface="Albertus Extra Bold" panose="020E0802040304020204" pitchFamily="34" charset="0"/>
              </a:rPr>
              <a:t>Puhelin</a:t>
            </a:r>
          </a:p>
        </p:txBody>
      </p:sp>
      <p:sp>
        <p:nvSpPr>
          <p:cNvPr id="11" name="Ellipsi 10">
            <a:extLst>
              <a:ext uri="{FF2B5EF4-FFF2-40B4-BE49-F238E27FC236}">
                <a16:creationId xmlns:a16="http://schemas.microsoft.com/office/drawing/2014/main" id="{B8D9FE94-8B81-4043-8B69-43CAC65584E2}"/>
              </a:ext>
            </a:extLst>
          </p:cNvPr>
          <p:cNvSpPr/>
          <p:nvPr/>
        </p:nvSpPr>
        <p:spPr>
          <a:xfrm>
            <a:off x="5247722" y="3563469"/>
            <a:ext cx="2038669" cy="74535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latin typeface="Albertus Extra Bold" panose="020E0802040304020204" pitchFamily="34" charset="0"/>
              </a:rPr>
              <a:t>Ensiapulaukku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Tutkijan etiketti</a:t>
            </a:r>
            <a:endParaRPr/>
          </a:p>
        </p:txBody>
      </p:sp>
      <p:sp>
        <p:nvSpPr>
          <p:cNvPr id="125" name="Google Shape;125;p23"/>
          <p:cNvSpPr txBox="1">
            <a:spLocks noGrp="1"/>
          </p:cNvSpPr>
          <p:nvPr>
            <p:ph type="body" idx="1"/>
          </p:nvPr>
        </p:nvSpPr>
        <p:spPr>
          <a:xfrm>
            <a:off x="222425" y="1165822"/>
            <a:ext cx="8520600" cy="3018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fi" sz="5600" dirty="0">
                <a:latin typeface="Sitka Small" panose="02000505000000020004" pitchFamily="2" charset="0"/>
              </a:rPr>
              <a:t>-Kunnioita luontoa ja toisten omaisuutta. </a:t>
            </a:r>
            <a:endParaRPr sz="5600" dirty="0">
              <a:latin typeface="Sitka Small" panose="02000505000000020004" pitchFamily="2" charset="0"/>
            </a:endParaRPr>
          </a:p>
          <a:p>
            <a:pPr marL="0" lvl="0" indent="0" algn="l" rtl="0">
              <a:spcBef>
                <a:spcPts val="1200"/>
              </a:spcBef>
              <a:spcAft>
                <a:spcPts val="0"/>
              </a:spcAft>
              <a:buNone/>
            </a:pPr>
            <a:r>
              <a:rPr lang="fi" sz="5600" dirty="0">
                <a:latin typeface="Sitka Small" panose="02000505000000020004" pitchFamily="2" charset="0"/>
              </a:rPr>
              <a:t>-Älä jätä mitään jälkeesi, ei roskia ja muitakaan </a:t>
            </a:r>
            <a:br>
              <a:rPr lang="fi" sz="5600" dirty="0">
                <a:latin typeface="Sitka Small" panose="02000505000000020004" pitchFamily="2" charset="0"/>
              </a:rPr>
            </a:br>
            <a:r>
              <a:rPr lang="fi" sz="5600" dirty="0">
                <a:latin typeface="Sitka Small" panose="02000505000000020004" pitchFamily="2" charset="0"/>
              </a:rPr>
              <a:t>merkkejä itsestäsi. </a:t>
            </a:r>
            <a:endParaRPr sz="5600" dirty="0">
              <a:latin typeface="Sitka Small" panose="02000505000000020004" pitchFamily="2" charset="0"/>
            </a:endParaRPr>
          </a:p>
          <a:p>
            <a:pPr marL="0" lvl="0" indent="0" algn="l" rtl="0">
              <a:spcBef>
                <a:spcPts val="1200"/>
              </a:spcBef>
              <a:spcAft>
                <a:spcPts val="0"/>
              </a:spcAft>
              <a:buNone/>
            </a:pPr>
            <a:r>
              <a:rPr lang="fi" sz="5600" dirty="0">
                <a:latin typeface="Sitka Small" panose="02000505000000020004" pitchFamily="2" charset="0"/>
              </a:rPr>
              <a:t>-Anna alueen eläimille rauha ja vapauta kaikki tutkimasi luontokappaleet takaisin sinne mistä ne löysit. Kohtele niitä tutkimuksien aikana varoen äläkä aiheuta niille kipua. </a:t>
            </a:r>
            <a:endParaRPr sz="5600" dirty="0">
              <a:latin typeface="Sitka Small" panose="02000505000000020004" pitchFamily="2" charset="0"/>
            </a:endParaRPr>
          </a:p>
          <a:p>
            <a:pPr marL="0" lvl="0" indent="0" algn="l" rtl="0">
              <a:spcBef>
                <a:spcPts val="1200"/>
              </a:spcBef>
              <a:spcAft>
                <a:spcPts val="0"/>
              </a:spcAft>
              <a:buNone/>
            </a:pPr>
            <a:r>
              <a:rPr lang="fi" sz="5600" dirty="0">
                <a:latin typeface="Sitka Small" panose="02000505000000020004" pitchFamily="2" charset="0"/>
              </a:rPr>
              <a:t>-Huomioithan, että tutkimuksia tehdessämme lainaamme toisen omaisuutta. Pidä siis saamistasi välineistä huolta, ja käsittele niitä varoen.</a:t>
            </a:r>
            <a:endParaRPr sz="5600" dirty="0">
              <a:latin typeface="Sitka Small" panose="02000505000000020004" pitchFamily="2" charset="0"/>
            </a:endParaRPr>
          </a:p>
          <a:p>
            <a:pPr marL="0" lvl="0" indent="0" algn="l" rtl="0">
              <a:spcBef>
                <a:spcPts val="1200"/>
              </a:spcBef>
              <a:spcAft>
                <a:spcPts val="0"/>
              </a:spcAft>
              <a:buNone/>
            </a:pPr>
            <a:r>
              <a:rPr lang="fi" sz="5600" dirty="0">
                <a:latin typeface="Sitka Small" panose="02000505000000020004" pitchFamily="2" charset="0"/>
              </a:rPr>
              <a:t>-Ranta-alue on vaarallinen liukkaiden kivien ja mudan takia. Ranta voi olla myös nopeasti syvenevä. Liikuthan rauhallisesti ja pidät kavereista huolta. </a:t>
            </a:r>
            <a:endParaRPr sz="5600" dirty="0">
              <a:latin typeface="Sitka Small" panose="02000505000000020004" pitchFamily="2" charset="0"/>
            </a:endParaRPr>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126" name="Google Shape;126;p23"/>
          <p:cNvSpPr/>
          <p:nvPr/>
        </p:nvSpPr>
        <p:spPr>
          <a:xfrm>
            <a:off x="6346200" y="127900"/>
            <a:ext cx="2486100" cy="1528200"/>
          </a:xfrm>
          <a:prstGeom prst="wedgeEllipseCallout">
            <a:avLst>
              <a:gd name="adj1" fmla="val -20833"/>
              <a:gd name="adj2" fmla="val 62500"/>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3"/>
          <p:cNvSpPr txBox="1"/>
          <p:nvPr/>
        </p:nvSpPr>
        <p:spPr>
          <a:xfrm>
            <a:off x="6644700" y="476350"/>
            <a:ext cx="1889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i" sz="2100" b="1" dirty="0">
                <a:solidFill>
                  <a:schemeClr val="dk1"/>
                </a:solidFill>
                <a:latin typeface="Amatic SC"/>
                <a:ea typeface="Amatic SC"/>
                <a:cs typeface="Amatic SC"/>
                <a:sym typeface="Amatic SC"/>
              </a:rPr>
              <a:t>Tervetuloa vesitutkimuspäivään!!</a:t>
            </a:r>
            <a:endParaRPr sz="2100" b="1" dirty="0">
              <a:solidFill>
                <a:schemeClr val="dk1"/>
              </a:solidFill>
              <a:latin typeface="Amatic SC"/>
              <a:ea typeface="Amatic SC"/>
              <a:cs typeface="Amatic SC"/>
              <a:sym typeface="Amatic SC"/>
            </a:endParaRPr>
          </a:p>
        </p:txBody>
      </p:sp>
      <p:pic>
        <p:nvPicPr>
          <p:cNvPr id="128" name="Google Shape;128;p23"/>
          <p:cNvPicPr preferRelativeResize="0"/>
          <p:nvPr/>
        </p:nvPicPr>
        <p:blipFill>
          <a:blip r:embed="rId3">
            <a:alphaModFix/>
          </a:blip>
          <a:stretch>
            <a:fillRect/>
          </a:stretch>
        </p:blipFill>
        <p:spPr>
          <a:xfrm>
            <a:off x="6556075" y="4158053"/>
            <a:ext cx="994700" cy="870496"/>
          </a:xfrm>
          <a:prstGeom prst="rect">
            <a:avLst/>
          </a:prstGeom>
          <a:noFill/>
          <a:ln>
            <a:noFill/>
          </a:ln>
        </p:spPr>
      </p:pic>
      <p:pic>
        <p:nvPicPr>
          <p:cNvPr id="129" name="Google Shape;129;p23"/>
          <p:cNvPicPr preferRelativeResize="0"/>
          <p:nvPr/>
        </p:nvPicPr>
        <p:blipFill>
          <a:blip r:embed="rId4">
            <a:alphaModFix/>
          </a:blip>
          <a:stretch>
            <a:fillRect/>
          </a:stretch>
        </p:blipFill>
        <p:spPr>
          <a:xfrm>
            <a:off x="2587926" y="4307510"/>
            <a:ext cx="3492992" cy="597350"/>
          </a:xfrm>
          <a:prstGeom prst="rect">
            <a:avLst/>
          </a:prstGeom>
          <a:noFill/>
          <a:ln>
            <a:noFill/>
          </a:ln>
        </p:spPr>
      </p:pic>
      <p:pic>
        <p:nvPicPr>
          <p:cNvPr id="130" name="Google Shape;130;p23"/>
          <p:cNvPicPr preferRelativeResize="0"/>
          <p:nvPr/>
        </p:nvPicPr>
        <p:blipFill>
          <a:blip r:embed="rId5">
            <a:alphaModFix/>
          </a:blip>
          <a:stretch>
            <a:fillRect/>
          </a:stretch>
        </p:blipFill>
        <p:spPr>
          <a:xfrm>
            <a:off x="1011978" y="4033849"/>
            <a:ext cx="994700" cy="99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9" name="Kuva 8">
            <a:extLst>
              <a:ext uri="{FF2B5EF4-FFF2-40B4-BE49-F238E27FC236}">
                <a16:creationId xmlns:a16="http://schemas.microsoft.com/office/drawing/2014/main" id="{50FC5498-CEF5-4AC1-9F3D-85A76CCF58F9}"/>
              </a:ext>
            </a:extLst>
          </p:cNvPr>
          <p:cNvPicPr>
            <a:picLocks noChangeAspect="1"/>
          </p:cNvPicPr>
          <p:nvPr/>
        </p:nvPicPr>
        <p:blipFill>
          <a:blip r:embed="rId3"/>
          <a:stretch>
            <a:fillRect/>
          </a:stretch>
        </p:blipFill>
        <p:spPr>
          <a:xfrm>
            <a:off x="3874966" y="128360"/>
            <a:ext cx="2686237" cy="2528356"/>
          </a:xfrm>
          <a:prstGeom prst="rect">
            <a:avLst/>
          </a:prstGeom>
          <a:ln>
            <a:noFill/>
          </a:ln>
          <a:effectLst>
            <a:softEdge rad="112500"/>
          </a:effectLst>
        </p:spPr>
      </p:pic>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sz="4311" dirty="0"/>
              <a:t>Tervetuloa tutustumaan </a:t>
            </a:r>
            <a:br>
              <a:rPr lang="fi" sz="4311" dirty="0"/>
            </a:br>
            <a:r>
              <a:rPr lang="fi" sz="4311" dirty="0"/>
              <a:t>vesitutkimukseen!</a:t>
            </a:r>
            <a:endParaRPr sz="4311" dirty="0"/>
          </a:p>
        </p:txBody>
      </p:sp>
      <p:sp>
        <p:nvSpPr>
          <p:cNvPr id="63" name="Google Shape;63;p14"/>
          <p:cNvSpPr txBox="1">
            <a:spLocks noGrp="1"/>
          </p:cNvSpPr>
          <p:nvPr>
            <p:ph type="body" idx="1"/>
          </p:nvPr>
        </p:nvSpPr>
        <p:spPr>
          <a:xfrm>
            <a:off x="294035" y="1574457"/>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lang="fi" dirty="0">
              <a:latin typeface="Sitka Small" panose="02000505000000020004" pitchFamily="2" charset="0"/>
            </a:endParaRPr>
          </a:p>
          <a:p>
            <a:pPr marL="0" lvl="0" indent="0" algn="l" rtl="0">
              <a:spcBef>
                <a:spcPts val="0"/>
              </a:spcBef>
              <a:spcAft>
                <a:spcPts val="0"/>
              </a:spcAft>
              <a:buNone/>
            </a:pPr>
            <a:r>
              <a:rPr lang="fi" dirty="0">
                <a:latin typeface="Sitka Small" panose="02000505000000020004" pitchFamily="2" charset="0"/>
              </a:rPr>
              <a:t>Mitä on vesitutkimus?</a:t>
            </a:r>
            <a:endParaRPr dirty="0">
              <a:latin typeface="Sitka Small" panose="02000505000000020004" pitchFamily="2" charset="0"/>
            </a:endParaRPr>
          </a:p>
          <a:p>
            <a:pPr marL="0" lvl="0" indent="0" algn="l" rtl="0">
              <a:spcBef>
                <a:spcPts val="1200"/>
              </a:spcBef>
              <a:spcAft>
                <a:spcPts val="0"/>
              </a:spcAft>
              <a:buClr>
                <a:schemeClr val="dk1"/>
              </a:buClr>
              <a:buSzPts val="1100"/>
              <a:buFont typeface="Arial"/>
              <a:buNone/>
            </a:pPr>
            <a:r>
              <a:rPr lang="fi" dirty="0">
                <a:latin typeface="Sitka Small" panose="02000505000000020004" pitchFamily="2" charset="0"/>
              </a:rPr>
              <a:t>Luokan hypoteesi</a:t>
            </a:r>
            <a:endParaRPr dirty="0">
              <a:latin typeface="Sitka Small" panose="02000505000000020004" pitchFamily="2" charset="0"/>
            </a:endParaRPr>
          </a:p>
          <a:p>
            <a:pPr marL="0" lvl="0" indent="0" algn="l" rtl="0">
              <a:spcBef>
                <a:spcPts val="1200"/>
              </a:spcBef>
              <a:spcAft>
                <a:spcPts val="0"/>
              </a:spcAft>
              <a:buNone/>
            </a:pPr>
            <a:r>
              <a:rPr lang="fi" dirty="0">
                <a:latin typeface="Sitka Small" panose="02000505000000020004" pitchFamily="2" charset="0"/>
              </a:rPr>
              <a:t>Miten maastopäivään varustaudutaan?</a:t>
            </a:r>
            <a:endParaRPr dirty="0">
              <a:latin typeface="Sitka Small" panose="02000505000000020004" pitchFamily="2" charset="0"/>
            </a:endParaRPr>
          </a:p>
          <a:p>
            <a:pPr marL="0" lvl="0" indent="0" algn="l" rtl="0">
              <a:spcBef>
                <a:spcPts val="1200"/>
              </a:spcBef>
              <a:spcAft>
                <a:spcPts val="0"/>
              </a:spcAft>
              <a:buNone/>
            </a:pPr>
            <a:r>
              <a:rPr lang="fi" dirty="0">
                <a:latin typeface="Sitka Small" panose="02000505000000020004" pitchFamily="2" charset="0"/>
              </a:rPr>
              <a:t>Miten tutkija käyttäytyy luonnossa?</a:t>
            </a:r>
            <a:endParaRPr dirty="0">
              <a:latin typeface="Sitka Small" panose="02000505000000020004" pitchFamily="2" charset="0"/>
            </a:endParaRPr>
          </a:p>
        </p:txBody>
      </p:sp>
      <p:pic>
        <p:nvPicPr>
          <p:cNvPr id="13" name="Kuva 12">
            <a:extLst>
              <a:ext uri="{FF2B5EF4-FFF2-40B4-BE49-F238E27FC236}">
                <a16:creationId xmlns:a16="http://schemas.microsoft.com/office/drawing/2014/main" id="{06F5B546-4F1D-4871-952F-6513F56500EE}"/>
              </a:ext>
            </a:extLst>
          </p:cNvPr>
          <p:cNvPicPr>
            <a:picLocks noChangeAspect="1"/>
          </p:cNvPicPr>
          <p:nvPr/>
        </p:nvPicPr>
        <p:blipFill>
          <a:blip r:embed="rId4"/>
          <a:stretch>
            <a:fillRect/>
          </a:stretch>
        </p:blipFill>
        <p:spPr>
          <a:xfrm>
            <a:off x="5816594" y="2366682"/>
            <a:ext cx="3187186" cy="2729894"/>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55275"/>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sz="4311" dirty="0"/>
              <a:t>Mitä on vesitutkimus?</a:t>
            </a:r>
            <a:endParaRPr sz="4311" dirty="0"/>
          </a:p>
        </p:txBody>
      </p:sp>
      <p:sp>
        <p:nvSpPr>
          <p:cNvPr id="69" name="Google Shape;69;p15"/>
          <p:cNvSpPr txBox="1">
            <a:spLocks noGrp="1"/>
          </p:cNvSpPr>
          <p:nvPr>
            <p:ph type="body" idx="1"/>
          </p:nvPr>
        </p:nvSpPr>
        <p:spPr>
          <a:xfrm>
            <a:off x="311700" y="956275"/>
            <a:ext cx="8520600" cy="3413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fi" sz="1500" dirty="0">
                <a:solidFill>
                  <a:schemeClr val="accent1"/>
                </a:solidFill>
                <a:latin typeface="Sitka Small" panose="02000505000000020004" pitchFamily="2" charset="0"/>
              </a:rPr>
              <a:t>Luonnontieteellisellä tutkimuksella pyritään selvittämään luonnon ilmiöitä, luonnon tilaa ja etsiä erilaisia keinoja kestävän kehityksen turvaamiseksi luonnossa. </a:t>
            </a:r>
            <a:endParaRPr sz="1500" dirty="0">
              <a:solidFill>
                <a:schemeClr val="accent1"/>
              </a:solidFill>
              <a:latin typeface="Sitka Small" panose="02000505000000020004" pitchFamily="2" charset="0"/>
            </a:endParaRPr>
          </a:p>
          <a:p>
            <a:pPr marL="0" lvl="0" indent="0" algn="l" rtl="0">
              <a:spcBef>
                <a:spcPts val="1200"/>
              </a:spcBef>
              <a:spcAft>
                <a:spcPts val="0"/>
              </a:spcAft>
              <a:buNone/>
            </a:pPr>
            <a:r>
              <a:rPr lang="fi" sz="1500" b="1" dirty="0">
                <a:solidFill>
                  <a:schemeClr val="dk1"/>
                </a:solidFill>
                <a:latin typeface="Sitka Small" panose="02000505000000020004" pitchFamily="2" charset="0"/>
              </a:rPr>
              <a:t>Vesitutkimuksissa keskitytään tutkimaan vesistöjä ja niiden valuma-aluetta.</a:t>
            </a:r>
            <a:endParaRPr sz="1500" b="1" dirty="0">
              <a:solidFill>
                <a:schemeClr val="dk1"/>
              </a:solidFill>
              <a:latin typeface="Sitka Small" panose="02000505000000020004" pitchFamily="2" charset="0"/>
            </a:endParaRPr>
          </a:p>
          <a:p>
            <a:pPr marL="0" lvl="0" indent="0" algn="l" rtl="0">
              <a:spcBef>
                <a:spcPts val="1200"/>
              </a:spcBef>
              <a:spcAft>
                <a:spcPts val="1200"/>
              </a:spcAft>
              <a:buNone/>
            </a:pPr>
            <a:r>
              <a:rPr lang="fi" sz="1500" dirty="0">
                <a:solidFill>
                  <a:schemeClr val="accent1"/>
                </a:solidFill>
                <a:latin typeface="Sitka Small" panose="02000505000000020004" pitchFamily="2" charset="0"/>
              </a:rPr>
              <a:t>Tutkimus tulee toteuttaa huolellisesti ja tutkimuksen tulee olla toistettavissa. Tutkimustulokset kirjataan ylös. </a:t>
            </a:r>
            <a:br>
              <a:rPr lang="fi" sz="1500" dirty="0">
                <a:solidFill>
                  <a:schemeClr val="accent1"/>
                </a:solidFill>
                <a:latin typeface="Sitka Small" panose="02000505000000020004" pitchFamily="2" charset="0"/>
              </a:rPr>
            </a:br>
            <a:br>
              <a:rPr lang="fi" sz="1500" dirty="0">
                <a:solidFill>
                  <a:schemeClr val="accent1"/>
                </a:solidFill>
                <a:latin typeface="Sitka Small" panose="02000505000000020004" pitchFamily="2" charset="0"/>
              </a:rPr>
            </a:br>
            <a:r>
              <a:rPr lang="fi" sz="1500" dirty="0">
                <a:solidFill>
                  <a:schemeClr val="accent1"/>
                </a:solidFill>
                <a:latin typeface="Sitka Small" panose="02000505000000020004" pitchFamily="2" charset="0"/>
              </a:rPr>
              <a:t>Tutkimuksesta kirjoitetaan artikkeli, joka julkaistaan tieteellisessä julkaisussa. Ennen julkaisua toinen tutkija tarkistaa, että tutkimus on tehty laadukkaasti.</a:t>
            </a:r>
            <a:endParaRPr sz="1500" dirty="0">
              <a:solidFill>
                <a:schemeClr val="accent1"/>
              </a:solidFill>
              <a:latin typeface="Sitka Small" panose="02000505000000020004" pitchFamily="2" charset="0"/>
            </a:endParaRPr>
          </a:p>
        </p:txBody>
      </p:sp>
      <p:sp>
        <p:nvSpPr>
          <p:cNvPr id="70" name="Google Shape;70;p15"/>
          <p:cNvSpPr txBox="1"/>
          <p:nvPr/>
        </p:nvSpPr>
        <p:spPr>
          <a:xfrm>
            <a:off x="3286285" y="3805220"/>
            <a:ext cx="4626900" cy="112951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i" sz="1800" b="1" i="1" dirty="0">
                <a:solidFill>
                  <a:schemeClr val="dk1"/>
                </a:solidFill>
                <a:latin typeface="Sitka Small" panose="02000505000000020004" pitchFamily="2" charset="0"/>
                <a:ea typeface="Source Code Pro"/>
                <a:cs typeface="Source Code Pro"/>
                <a:sym typeface="Source Code Pro"/>
              </a:rPr>
              <a:t>Vesitutkimuksen tietovisa alkaa… än, yy, tee, NYT!</a:t>
            </a:r>
            <a:endParaRPr sz="2100" b="1" dirty="0">
              <a:latin typeface="Sitka Small" panose="02000505000000020004" pitchFamily="2" charset="0"/>
              <a:ea typeface="Source Code Pro"/>
              <a:cs typeface="Source Code Pro"/>
              <a:sym typeface="Source Code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Miten vesistöä tutkitaan?</a:t>
            </a:r>
            <a:endParaRPr/>
          </a:p>
        </p:txBody>
      </p:sp>
      <p:sp>
        <p:nvSpPr>
          <p:cNvPr id="76" name="Google Shape;76;p16"/>
          <p:cNvSpPr txBox="1">
            <a:spLocks noGrp="1"/>
          </p:cNvSpPr>
          <p:nvPr>
            <p:ph type="body" idx="1"/>
          </p:nvPr>
        </p:nvSpPr>
        <p:spPr>
          <a:xfrm>
            <a:off x="241600" y="1153925"/>
            <a:ext cx="8520600" cy="3737400"/>
          </a:xfrm>
          <a:prstGeom prst="rect">
            <a:avLst/>
          </a:prstGeom>
        </p:spPr>
        <p:txBody>
          <a:bodyPr spcFirstLastPara="1" wrap="square" lIns="91425" tIns="91425" rIns="91425" bIns="91425" anchor="t" anchorCtr="0">
            <a:noAutofit/>
          </a:bodyPr>
          <a:lstStyle/>
          <a:p>
            <a:pPr marL="457200" lvl="0" indent="-319881" algn="l" rtl="0">
              <a:spcBef>
                <a:spcPts val="0"/>
              </a:spcBef>
              <a:spcAft>
                <a:spcPts val="0"/>
              </a:spcAft>
              <a:buSzPct val="100000"/>
              <a:buAutoNum type="alphaUcParenR"/>
            </a:pPr>
            <a:r>
              <a:rPr lang="fi" sz="1300" b="1" dirty="0">
                <a:latin typeface="Sitka Small" panose="02000505000000020004" pitchFamily="2" charset="0"/>
              </a:rPr>
              <a:t>Tyytyväisyyskyselyillä</a:t>
            </a:r>
          </a:p>
          <a:p>
            <a:pPr marL="594519" lvl="1" indent="0">
              <a:buSzPct val="100000"/>
              <a:buNone/>
            </a:pPr>
            <a:r>
              <a:rPr lang="fi-FI" sz="1300" dirty="0">
                <a:latin typeface="Sitka Small" panose="02000505000000020004" pitchFamily="2" charset="0"/>
              </a:rPr>
              <a:t>= EI, tyytyväisyyskyselyitä ei käytetä itse vesistön tutkimiseen, mutta niillä voidaan kartoittaa esimerkiksi ranta-alueiden asukkaiden näkemyksiä vedenlaadun muutoksista. </a:t>
            </a:r>
          </a:p>
          <a:p>
            <a:pPr marL="594519" lvl="1" indent="0">
              <a:buSzPct val="100000"/>
              <a:buNone/>
            </a:pPr>
            <a:endParaRPr lang="fi" sz="1300" b="1" dirty="0">
              <a:latin typeface="Sitka Small" panose="02000505000000020004" pitchFamily="2" charset="0"/>
            </a:endParaRPr>
          </a:p>
          <a:p>
            <a:pPr marL="457200" lvl="0" indent="-319881" algn="l" rtl="0">
              <a:spcBef>
                <a:spcPts val="0"/>
              </a:spcBef>
              <a:spcAft>
                <a:spcPts val="0"/>
              </a:spcAft>
              <a:buSzPct val="100000"/>
              <a:buAutoNum type="alphaUcParenR"/>
            </a:pPr>
            <a:r>
              <a:rPr lang="fi" sz="1300" b="1" dirty="0">
                <a:latin typeface="Sitka Small" panose="02000505000000020004" pitchFamily="2" charset="0"/>
              </a:rPr>
              <a:t>Vedenlaatua selvittämällä</a:t>
            </a:r>
          </a:p>
          <a:p>
            <a:pPr marL="594519" lvl="1" indent="0">
              <a:buSzPct val="100000"/>
              <a:buNone/>
            </a:pPr>
            <a:r>
              <a:rPr lang="fi-FI" sz="1300" dirty="0">
                <a:latin typeface="Sitka Small" panose="02000505000000020004" pitchFamily="2" charset="0"/>
              </a:rPr>
              <a:t>= Kyllä! Vedenlaatu on avainasemassa vesistön tilaan tutkittaessa. Vedenlaatua pystytään tutkimaan useilla eri menetelmillä, joita pääset kokeilemaan maastossa.</a:t>
            </a:r>
          </a:p>
          <a:p>
            <a:pPr marL="594519" lvl="1" indent="0">
              <a:buSzPct val="100000"/>
              <a:buNone/>
            </a:pPr>
            <a:endParaRPr lang="fi" sz="1300" b="1" dirty="0">
              <a:latin typeface="Sitka Small" panose="02000505000000020004" pitchFamily="2" charset="0"/>
            </a:endParaRPr>
          </a:p>
          <a:p>
            <a:pPr marL="457200" lvl="0" indent="-319881" algn="l" rtl="0">
              <a:spcBef>
                <a:spcPts val="0"/>
              </a:spcBef>
              <a:spcAft>
                <a:spcPts val="0"/>
              </a:spcAft>
              <a:buSzPct val="100000"/>
              <a:buAutoNum type="alphaUcParenR"/>
            </a:pPr>
            <a:r>
              <a:rPr lang="fi" sz="1300" b="1" dirty="0">
                <a:latin typeface="Sitka Small" panose="02000505000000020004" pitchFamily="2" charset="0"/>
              </a:rPr>
              <a:t>Pohjaeläimiä kartoittamalla</a:t>
            </a:r>
          </a:p>
          <a:p>
            <a:pPr marL="594519" lvl="1" indent="0">
              <a:buSzPct val="100000"/>
              <a:buNone/>
            </a:pPr>
            <a:r>
              <a:rPr lang="fi" sz="1300" dirty="0">
                <a:latin typeface="Sitka Small" panose="02000505000000020004" pitchFamily="2" charset="0"/>
              </a:rPr>
              <a:t>= Kyllä! Pohjaeläimiä tutkimalla pystytään tekemään johtopäätöksiä vesistön tilasta. Esimerkiksi jos vedenlaatu alkaa muuttua hyvin happamaksi, alkavat kalkkikuorelliset eliöt kuten simpukat ja kotilot kadota, sillä liika happamuus alkaa haurastuttaa niiden ruumiinosia. </a:t>
            </a:r>
            <a:endParaRPr sz="1300" dirty="0">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70943"/>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fi" sz="3580" dirty="0"/>
              <a:t>Miten tutkimuksessa saatu tieto julkaistaan ja mihin se  tallennetaan?</a:t>
            </a:r>
            <a:endParaRPr sz="3580" dirty="0"/>
          </a:p>
        </p:txBody>
      </p:sp>
      <p:sp>
        <p:nvSpPr>
          <p:cNvPr id="82" name="Google Shape;82;p17"/>
          <p:cNvSpPr txBox="1">
            <a:spLocks noGrp="1"/>
          </p:cNvSpPr>
          <p:nvPr>
            <p:ph type="body" idx="1"/>
          </p:nvPr>
        </p:nvSpPr>
        <p:spPr>
          <a:xfrm>
            <a:off x="311700" y="1278089"/>
            <a:ext cx="8520600" cy="3550500"/>
          </a:xfrm>
          <a:prstGeom prst="rect">
            <a:avLst/>
          </a:prstGeom>
        </p:spPr>
        <p:txBody>
          <a:bodyPr spcFirstLastPara="1" wrap="square" lIns="91425" tIns="91425" rIns="91425" bIns="91425" anchor="t" anchorCtr="0">
            <a:noAutofit/>
          </a:bodyPr>
          <a:lstStyle/>
          <a:p>
            <a:pPr marL="654734" lvl="0" indent="-514350" algn="l" rtl="0">
              <a:spcBef>
                <a:spcPts val="0"/>
              </a:spcBef>
              <a:spcAft>
                <a:spcPts val="0"/>
              </a:spcAft>
              <a:buSzPct val="100000"/>
              <a:buFont typeface="+mj-lt"/>
              <a:buAutoNum type="alphaUcPeriod"/>
            </a:pPr>
            <a:r>
              <a:rPr lang="fi-FI" sz="1200" b="1" dirty="0">
                <a:latin typeface="Sitka Small" panose="02000505000000020004" pitchFamily="2" charset="0"/>
              </a:rPr>
              <a:t>S</a:t>
            </a:r>
            <a:r>
              <a:rPr lang="fi" sz="1200" b="1" dirty="0">
                <a:latin typeface="Sitka Small" panose="02000505000000020004" pitchFamily="2" charset="0"/>
              </a:rPr>
              <a:t>omepäivityksenä</a:t>
            </a:r>
          </a:p>
          <a:p>
            <a:pPr marL="597584" lvl="1" indent="0">
              <a:buSzPct val="100000"/>
              <a:buNone/>
            </a:pPr>
            <a:r>
              <a:rPr lang="fi" sz="1200" dirty="0">
                <a:latin typeface="Sitka Small" panose="02000505000000020004" pitchFamily="2" charset="0"/>
              </a:rPr>
              <a:t>= EI, sosiaalisen median kanavat ovat hyviä tiedon jakamiseen. Tutkimustieto julkaistaan kuitenkin aina myös tieteellisenä julkaisuna tai osana jotakin raporttia. Somepäivityksen tiedon alkuperä ja paikkaansapitävyys tulee aina huolella tarkastaa! </a:t>
            </a:r>
          </a:p>
          <a:p>
            <a:pPr marL="597584" lvl="1" indent="0">
              <a:buSzPct val="100000"/>
              <a:buNone/>
            </a:pPr>
            <a:endParaRPr lang="fi" sz="1200" dirty="0">
              <a:latin typeface="Sitka Small" panose="02000505000000020004" pitchFamily="2" charset="0"/>
            </a:endParaRPr>
          </a:p>
          <a:p>
            <a:pPr marL="654734" lvl="0" indent="-514350" algn="l" rtl="0">
              <a:spcBef>
                <a:spcPts val="0"/>
              </a:spcBef>
              <a:spcAft>
                <a:spcPts val="0"/>
              </a:spcAft>
              <a:buSzPct val="100000"/>
              <a:buFont typeface="+mj-lt"/>
              <a:buAutoNum type="alphaUcPeriod"/>
            </a:pPr>
            <a:r>
              <a:rPr lang="fi" sz="1200" b="1" dirty="0">
                <a:latin typeface="Sitka Small" panose="02000505000000020004" pitchFamily="2" charset="0"/>
              </a:rPr>
              <a:t>Sanomalehdissä</a:t>
            </a:r>
          </a:p>
          <a:p>
            <a:pPr marL="597584" lvl="1" indent="0">
              <a:buSzPct val="100000"/>
              <a:buNone/>
            </a:pPr>
            <a:r>
              <a:rPr lang="fi" sz="1200" dirty="0">
                <a:latin typeface="Sitka Small" panose="02000505000000020004" pitchFamily="2" charset="0"/>
              </a:rPr>
              <a:t>=EI, mikäli tutkimuksissa on ilmennyt hyvin radikaaleja muutoksia tai löydöksiä voidaan näistä tehdä myös juttu sanomalehteen, tutkimustuloksia itsessään ei lehdissä julkaista.</a:t>
            </a:r>
          </a:p>
          <a:p>
            <a:pPr marL="597584" lvl="1" indent="0">
              <a:buSzPct val="100000"/>
              <a:buNone/>
            </a:pPr>
            <a:endParaRPr lang="fi" sz="1200" dirty="0">
              <a:latin typeface="Sitka Small" panose="02000505000000020004" pitchFamily="2" charset="0"/>
            </a:endParaRPr>
          </a:p>
          <a:p>
            <a:pPr marL="654734" lvl="0" indent="-514350" algn="l" rtl="0">
              <a:spcBef>
                <a:spcPts val="0"/>
              </a:spcBef>
              <a:spcAft>
                <a:spcPts val="0"/>
              </a:spcAft>
              <a:buSzPct val="100000"/>
              <a:buFont typeface="+mj-lt"/>
              <a:buAutoNum type="alphaUcPeriod"/>
            </a:pPr>
            <a:r>
              <a:rPr lang="fi" sz="1200" b="1" dirty="0">
                <a:latin typeface="Sitka Small" panose="02000505000000020004" pitchFamily="2" charset="0"/>
              </a:rPr>
              <a:t>Tieteellisenä artikkelina</a:t>
            </a:r>
          </a:p>
          <a:p>
            <a:pPr marL="597584" lvl="1" indent="0">
              <a:buSzPct val="100000"/>
              <a:buNone/>
            </a:pPr>
            <a:r>
              <a:rPr lang="fi" sz="1200" dirty="0">
                <a:latin typeface="Sitka Small" panose="02000505000000020004" pitchFamily="2" charset="0"/>
              </a:rPr>
              <a:t>= Kyllä! Tieteellinen artikkeli on yleisinmuoto julkaista tutkimustietoa. Artikkelit julkaistaan yleensä aiheeseen liittyvissä lehdissä, esim tiedelehdissä. </a:t>
            </a:r>
            <a:endParaRPr sz="1200" dirty="0">
              <a:latin typeface="Sitka Small" panose="02000505000000020004" pitchFamily="2" charset="0"/>
            </a:endParaRPr>
          </a:p>
          <a:p>
            <a:pPr marL="0" lvl="0" indent="0" algn="l" rtl="0">
              <a:spcBef>
                <a:spcPts val="1200"/>
              </a:spcBef>
              <a:spcAft>
                <a:spcPts val="1200"/>
              </a:spcAft>
              <a:buNone/>
            </a:pPr>
            <a:r>
              <a:rPr lang="fi" sz="1200" b="1" dirty="0">
                <a:solidFill>
                  <a:schemeClr val="dk1"/>
                </a:solidFill>
                <a:latin typeface="Sitka Small" panose="02000505000000020004" pitchFamily="2" charset="0"/>
              </a:rPr>
              <a:t>Tutkimustulokset on hyvä kirjata heti maastossa ylös ja tiedot tallennetaan sovellukseen, joihin kaikki vastaavanlaiset tutkimustulokset saadaan kirjattua selkeästi ylös. Näin niitä on helppo kenen tahansa tarkastella jälkikäteen. </a:t>
            </a:r>
            <a:br>
              <a:rPr lang="fi" sz="1200" b="1" dirty="0">
                <a:solidFill>
                  <a:schemeClr val="dk1"/>
                </a:solidFill>
                <a:latin typeface="Sitka Small" panose="02000505000000020004" pitchFamily="2" charset="0"/>
              </a:rPr>
            </a:br>
            <a:r>
              <a:rPr lang="fi" sz="1200" b="1" dirty="0">
                <a:solidFill>
                  <a:schemeClr val="dk1"/>
                </a:solidFill>
                <a:latin typeface="Sitka Small" panose="02000505000000020004" pitchFamily="2" charset="0"/>
              </a:rPr>
              <a:t>Esimerkiksi kaikille avoimeen Järvi-meriwiki –sivustolle pystytään tallentamaan tutkimustuloksia ja ne ovat sen jälkeen kaikkien nähtävissä.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17759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t>Vesitutkimuksia tehdään…</a:t>
            </a:r>
            <a:endParaRPr dirty="0"/>
          </a:p>
        </p:txBody>
      </p:sp>
      <p:sp>
        <p:nvSpPr>
          <p:cNvPr id="88" name="Google Shape;88;p18"/>
          <p:cNvSpPr txBox="1">
            <a:spLocks noGrp="1"/>
          </p:cNvSpPr>
          <p:nvPr>
            <p:ph type="body" idx="1"/>
          </p:nvPr>
        </p:nvSpPr>
        <p:spPr>
          <a:xfrm>
            <a:off x="311700" y="913630"/>
            <a:ext cx="8520600" cy="4052280"/>
          </a:xfrm>
          <a:prstGeom prst="rect">
            <a:avLst/>
          </a:prstGeom>
        </p:spPr>
        <p:txBody>
          <a:bodyPr spcFirstLastPara="1" wrap="square" lIns="91425" tIns="91425" rIns="91425" bIns="91425" anchor="t" anchorCtr="0">
            <a:noAutofit/>
          </a:bodyPr>
          <a:lstStyle/>
          <a:p>
            <a:pPr marL="457200" lvl="0" indent="-308610" algn="l" rtl="0">
              <a:spcBef>
                <a:spcPts val="0"/>
              </a:spcBef>
              <a:spcAft>
                <a:spcPts val="0"/>
              </a:spcAft>
              <a:buSzPct val="100000"/>
              <a:buAutoNum type="alphaUcParenR"/>
            </a:pPr>
            <a:r>
              <a:rPr lang="fi" sz="1300" b="1" dirty="0">
                <a:latin typeface="Sitka Small" panose="02000505000000020004" pitchFamily="2" charset="0"/>
              </a:rPr>
              <a:t>Luonnon monimuotoisuuden suojelemiseksi</a:t>
            </a:r>
          </a:p>
          <a:p>
            <a:pPr marL="605790" lvl="1" indent="0">
              <a:buSzPct val="100000"/>
              <a:buNone/>
            </a:pPr>
            <a:r>
              <a:rPr lang="fi" sz="1300" dirty="0">
                <a:latin typeface="Sitka Small" panose="02000505000000020004" pitchFamily="2" charset="0"/>
              </a:rPr>
              <a:t>=Kyllä! </a:t>
            </a:r>
            <a:r>
              <a:rPr lang="fi" sz="1300" u="sng" dirty="0">
                <a:solidFill>
                  <a:schemeClr val="accent4"/>
                </a:solidFill>
                <a:latin typeface="Sitka Small" panose="02000505000000020004" pitchFamily="2" charset="0"/>
                <a:hlinkClick r:id="rId3">
                  <a:extLst>
                    <a:ext uri="{A12FA001-AC4F-418D-AE19-62706E023703}">
                      <ahyp:hlinkClr xmlns:ahyp="http://schemas.microsoft.com/office/drawing/2018/hyperlinkcolor" val="tx"/>
                    </a:ext>
                  </a:extLst>
                </a:hlinkClick>
              </a:rPr>
              <a:t>Luonnon monimuotoisuus on elintärkeä – toimitaan sen puolesta – YouTube</a:t>
            </a:r>
            <a:endParaRPr lang="fi" sz="1300" dirty="0">
              <a:solidFill>
                <a:schemeClr val="accent4"/>
              </a:solidFill>
              <a:latin typeface="Sitka Small" panose="02000505000000020004" pitchFamily="2" charset="0"/>
            </a:endParaRPr>
          </a:p>
          <a:p>
            <a:pPr marL="605790" lvl="1" indent="0">
              <a:buSzPct val="100000"/>
              <a:buNone/>
            </a:pPr>
            <a:endParaRPr lang="fi" sz="1300" dirty="0">
              <a:latin typeface="Sitka Small" panose="02000505000000020004" pitchFamily="2" charset="0"/>
            </a:endParaRPr>
          </a:p>
          <a:p>
            <a:pPr marL="457200" lvl="0" indent="-308610" algn="l" rtl="0">
              <a:spcBef>
                <a:spcPts val="0"/>
              </a:spcBef>
              <a:spcAft>
                <a:spcPts val="0"/>
              </a:spcAft>
              <a:buSzPct val="100000"/>
              <a:buAutoNum type="alphaUcParenR"/>
            </a:pPr>
            <a:r>
              <a:rPr lang="fi-FI" sz="1300" b="1" dirty="0">
                <a:latin typeface="Sitka Small" panose="02000505000000020004" pitchFamily="2" charset="0"/>
              </a:rPr>
              <a:t>Vedenlaadun parantamiseksi</a:t>
            </a:r>
          </a:p>
          <a:p>
            <a:pPr marL="605790" lvl="1" indent="0">
              <a:buSzPct val="100000"/>
              <a:buNone/>
            </a:pPr>
            <a:r>
              <a:rPr lang="fi-FI" sz="1300" dirty="0">
                <a:latin typeface="Sitka Small" panose="02000505000000020004" pitchFamily="2" charset="0"/>
              </a:rPr>
              <a:t>=Kyllä! Tutkimustuloksia keräämällä usealta vuodelta peräkkäin nähdään miten vesistöntila muuttuu. Tutkimuksissa pystytään myös selvittämään mitkä tekijät aiheuttavat vesistön tilan heikentymistä. Rehevöityminen on yleinen ongelma matalissa ja ravinteikkaissa ympäristöissä oleville vesistöille. Esimerkiksi viljelymaiden lannoitteista osa ajautuu sateiden mukana luonnonvesiin ja rehevöittää niitä.</a:t>
            </a:r>
          </a:p>
          <a:p>
            <a:pPr marL="605790" lvl="1" indent="0">
              <a:buSzPct val="100000"/>
              <a:buNone/>
            </a:pPr>
            <a:endParaRPr lang="fi-FI" sz="1300" dirty="0">
              <a:latin typeface="Sitka Small" panose="02000505000000020004" pitchFamily="2" charset="0"/>
            </a:endParaRPr>
          </a:p>
          <a:p>
            <a:pPr marL="457200" lvl="0" indent="-308610" algn="l" rtl="0">
              <a:spcBef>
                <a:spcPts val="0"/>
              </a:spcBef>
              <a:spcAft>
                <a:spcPts val="0"/>
              </a:spcAft>
              <a:buSzPct val="100000"/>
              <a:buAutoNum type="alphaUcParenR"/>
            </a:pPr>
            <a:r>
              <a:rPr lang="fi-FI" sz="1300" b="1" dirty="0">
                <a:latin typeface="Sitka Small" panose="02000505000000020004" pitchFamily="2" charset="0"/>
              </a:rPr>
              <a:t>Vaelluskalojen kutujokien ja purojen kunnostamiseksi	</a:t>
            </a:r>
          </a:p>
          <a:p>
            <a:pPr marL="605790" lvl="1" indent="0">
              <a:buSzPct val="100000"/>
              <a:buNone/>
            </a:pPr>
            <a:r>
              <a:rPr lang="fi" sz="1300" dirty="0">
                <a:latin typeface="Sitka Small" panose="02000505000000020004" pitchFamily="2" charset="0"/>
              </a:rPr>
              <a:t>=Kyllä! Vaelluskalat ovat tärkeä osa luontoa. Varsinkin Suomen eteläosissa vaelluskaloja (lohi/taimen..) on kovin vähän, tämä johtuu pitkälti vesien huonosta tilasta sekä jokien vaellusesteistä. Vaelluskalat ovat hyvin tarkkoja vedenlaadun suhteen. Vesitutkimustulosten perusteella on helpompi ryhtyä miettimään sopivia toimenpiteitä, joilla vesistö saataisiin taas vaelluskaloille viihtyisäksi. </a:t>
            </a:r>
            <a:endParaRPr sz="1300" dirty="0">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dirty="0"/>
              <a:t>Vesistö? Vesi? Vesitutkimus? Mitä tulemme tutkimaan?</a:t>
            </a:r>
            <a:endParaRPr dirty="0"/>
          </a:p>
        </p:txBody>
      </p:sp>
      <p:sp>
        <p:nvSpPr>
          <p:cNvPr id="94" name="Google Shape;94;p19"/>
          <p:cNvSpPr txBox="1">
            <a:spLocks noGrp="1"/>
          </p:cNvSpPr>
          <p:nvPr>
            <p:ph type="body" idx="1"/>
          </p:nvPr>
        </p:nvSpPr>
        <p:spPr>
          <a:xfrm>
            <a:off x="381497"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1200"/>
              </a:spcBef>
              <a:spcAft>
                <a:spcPts val="0"/>
              </a:spcAft>
              <a:buNone/>
            </a:pPr>
            <a:r>
              <a:rPr lang="fi" sz="1900" dirty="0">
                <a:latin typeface="Sitka Small" panose="02000505000000020004" pitchFamily="2" charset="0"/>
              </a:rPr>
              <a:t>Jokiekosysteemi =jokiuoma + siinä virtaava vesi + joen eliöstö</a:t>
            </a:r>
            <a:endParaRPr sz="1900" dirty="0">
              <a:latin typeface="Sitka Small" panose="02000505000000020004" pitchFamily="2" charset="0"/>
            </a:endParaRPr>
          </a:p>
          <a:p>
            <a:pPr marL="0" lvl="0" indent="0" algn="l" rtl="0">
              <a:spcBef>
                <a:spcPts val="1200"/>
              </a:spcBef>
              <a:spcAft>
                <a:spcPts val="0"/>
              </a:spcAft>
              <a:buNone/>
            </a:pPr>
            <a:r>
              <a:rPr lang="fi" sz="1900" u="sng" dirty="0">
                <a:solidFill>
                  <a:schemeClr val="accent4"/>
                </a:solidFill>
                <a:latin typeface="Sitka Small" panose="02000505000000020004" pitchFamily="2" charset="0"/>
                <a:hlinkClick r:id="rId3">
                  <a:extLst>
                    <a:ext uri="{A12FA001-AC4F-418D-AE19-62706E023703}">
                      <ahyp:hlinkClr xmlns:ahyp="http://schemas.microsoft.com/office/drawing/2018/hyperlinkcolor" val="tx"/>
                    </a:ext>
                  </a:extLst>
                </a:hlinkClick>
              </a:rPr>
              <a:t>Keitä vedessä asustaa? – Jokiekosysteemi - YouTube</a:t>
            </a:r>
            <a:endParaRPr sz="1900" dirty="0">
              <a:solidFill>
                <a:schemeClr val="accent4"/>
              </a:solidFill>
              <a:latin typeface="Sitka Small" panose="02000505000000020004" pitchFamily="2" charset="0"/>
            </a:endParaRPr>
          </a:p>
          <a:p>
            <a:pPr marL="0" lvl="0" indent="0" algn="l" rtl="0">
              <a:spcBef>
                <a:spcPts val="1200"/>
              </a:spcBef>
              <a:spcAft>
                <a:spcPts val="0"/>
              </a:spcAft>
              <a:buNone/>
            </a:pPr>
            <a:endParaRPr sz="1900" dirty="0">
              <a:latin typeface="Sitka Small" panose="02000505000000020004" pitchFamily="2" charset="0"/>
            </a:endParaRPr>
          </a:p>
          <a:p>
            <a:pPr marL="0" lvl="0" indent="0" algn="l" rtl="0">
              <a:spcBef>
                <a:spcPts val="1200"/>
              </a:spcBef>
              <a:spcAft>
                <a:spcPts val="0"/>
              </a:spcAft>
              <a:buNone/>
            </a:pPr>
            <a:r>
              <a:rPr lang="fi" sz="1900" dirty="0">
                <a:latin typeface="Sitka Small" panose="02000505000000020004" pitchFamily="2" charset="0"/>
              </a:rPr>
              <a:t>Oletko kuullut sanan valuma-alue? Tiedätkö mitä se tarkoittaa? </a:t>
            </a:r>
            <a:endParaRPr sz="1900" dirty="0">
              <a:latin typeface="Sitka Small" panose="02000505000000020004" pitchFamily="2" charset="0"/>
            </a:endParaRPr>
          </a:p>
          <a:p>
            <a:pPr marL="0" lvl="0" indent="0" algn="l" rtl="0">
              <a:spcBef>
                <a:spcPts val="1200"/>
              </a:spcBef>
              <a:spcAft>
                <a:spcPts val="0"/>
              </a:spcAft>
              <a:buNone/>
            </a:pPr>
            <a:r>
              <a:rPr lang="fi" sz="1900" u="sng" dirty="0">
                <a:solidFill>
                  <a:schemeClr val="accent4"/>
                </a:solidFill>
                <a:latin typeface="Sitka Small" panose="02000505000000020004" pitchFamily="2" charset="0"/>
                <a:hlinkClick r:id="rId4">
                  <a:extLst>
                    <a:ext uri="{A12FA001-AC4F-418D-AE19-62706E023703}">
                      <ahyp:hlinkClr xmlns:ahyp="http://schemas.microsoft.com/office/drawing/2018/hyperlinkcolor" val="tx"/>
                    </a:ext>
                  </a:extLst>
                </a:hlinkClick>
              </a:rPr>
              <a:t>Miten vaikutamme vesistöihin? - Valuma alue - YouTube</a:t>
            </a:r>
            <a:endParaRPr sz="1900" dirty="0">
              <a:solidFill>
                <a:schemeClr val="accent4"/>
              </a:solidFill>
              <a:latin typeface="Sitka Small" panose="02000505000000020004" pitchFamily="2" charset="0"/>
            </a:endParaRPr>
          </a:p>
          <a:p>
            <a:pPr marL="0" lvl="0" indent="0" algn="l" rtl="0">
              <a:spcBef>
                <a:spcPts val="1200"/>
              </a:spcBef>
              <a:spcAft>
                <a:spcPts val="0"/>
              </a:spcAft>
              <a:buNone/>
            </a:pPr>
            <a:endParaRPr sz="1900" dirty="0">
              <a:latin typeface="Sitka Small" panose="02000505000000020004" pitchFamily="2" charset="0"/>
            </a:endParaRPr>
          </a:p>
          <a:p>
            <a:pPr marL="0" lvl="0" indent="0" algn="l" rtl="0">
              <a:spcBef>
                <a:spcPts val="1200"/>
              </a:spcBef>
              <a:spcAft>
                <a:spcPts val="0"/>
              </a:spcAft>
              <a:buNone/>
            </a:pPr>
            <a:r>
              <a:rPr lang="fi" sz="1900" dirty="0">
                <a:latin typeface="Sitka Small" panose="02000505000000020004" pitchFamily="2" charset="0"/>
              </a:rPr>
              <a:t>Vedenlaatu, vesi on elinehto niin meille ihmisille kuin luonnollekin! </a:t>
            </a:r>
          </a:p>
          <a:p>
            <a:pPr marL="0" lvl="0" indent="0" algn="l" rtl="0">
              <a:spcBef>
                <a:spcPts val="1200"/>
              </a:spcBef>
              <a:spcAft>
                <a:spcPts val="0"/>
              </a:spcAft>
              <a:buNone/>
            </a:pPr>
            <a:r>
              <a:rPr lang="fi" sz="1900" u="sng" dirty="0">
                <a:solidFill>
                  <a:schemeClr val="accent4"/>
                </a:solidFill>
                <a:latin typeface="Sitka Small" panose="02000505000000020004" pitchFamily="2" charset="0"/>
                <a:hlinkClick r:id="rId5">
                  <a:extLst>
                    <a:ext uri="{A12FA001-AC4F-418D-AE19-62706E023703}">
                      <ahyp:hlinkClr xmlns:ahyp="http://schemas.microsoft.com/office/drawing/2018/hyperlinkcolor" val="tx"/>
                    </a:ext>
                  </a:extLst>
                </a:hlinkClick>
              </a:rPr>
              <a:t>Millaiset elinolot? – Vedenlaatu - YouTube</a:t>
            </a:r>
            <a:endParaRPr sz="1900" dirty="0">
              <a:solidFill>
                <a:schemeClr val="accent4"/>
              </a:solidFill>
              <a:latin typeface="Sitka Small" panose="02000505000000020004" pitchFamily="2" charset="0"/>
            </a:endParaRPr>
          </a:p>
          <a:p>
            <a:pPr marL="0" lvl="0" indent="0" algn="l" rtl="0">
              <a:spcBef>
                <a:spcPts val="1200"/>
              </a:spcBef>
              <a:spcAft>
                <a:spcPts val="0"/>
              </a:spcAft>
              <a:buNone/>
            </a:pPr>
            <a:endParaRPr dirty="0"/>
          </a:p>
          <a:p>
            <a:pPr marL="0" lvl="0" indent="0" algn="l" rtl="0">
              <a:spcBef>
                <a:spcPts val="1200"/>
              </a:spcBef>
              <a:spcAft>
                <a:spcPts val="1200"/>
              </a:spcAft>
              <a:buClr>
                <a:schemeClr val="dk1"/>
              </a:buClr>
              <a:buSzPct val="61111"/>
              <a:buFont typeface="Arial"/>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1" name="Google Shape;101;p20"/>
          <p:cNvPicPr preferRelativeResize="0"/>
          <p:nvPr/>
        </p:nvPicPr>
        <p:blipFill rotWithShape="1">
          <a:blip r:embed="rId3">
            <a:alphaModFix/>
          </a:blip>
          <a:srcRect l="997" t="1644" b="5283"/>
          <a:stretch/>
        </p:blipFill>
        <p:spPr>
          <a:xfrm>
            <a:off x="462534" y="121023"/>
            <a:ext cx="7733445" cy="4901453"/>
          </a:xfrm>
          <a:prstGeom prst="rect">
            <a:avLst/>
          </a:prstGeom>
          <a:noFill/>
          <a:ln>
            <a:noFill/>
          </a:ln>
        </p:spPr>
      </p:pic>
      <p:sp>
        <p:nvSpPr>
          <p:cNvPr id="99" name="Google Shape;99;p20"/>
          <p:cNvSpPr txBox="1">
            <a:spLocks noGrp="1"/>
          </p:cNvSpPr>
          <p:nvPr>
            <p:ph type="title"/>
          </p:nvPr>
        </p:nvSpPr>
        <p:spPr>
          <a:xfrm>
            <a:off x="343250" y="0"/>
            <a:ext cx="30099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fi" sz="3680" dirty="0"/>
              <a:t>Valuma-aluekartta</a:t>
            </a:r>
            <a:endParaRPr sz="3680" dirty="0"/>
          </a:p>
        </p:txBody>
      </p:sp>
      <p:sp>
        <p:nvSpPr>
          <p:cNvPr id="100" name="Google Shape;100;p20"/>
          <p:cNvSpPr txBox="1">
            <a:spLocks noGrp="1"/>
          </p:cNvSpPr>
          <p:nvPr>
            <p:ph type="body" idx="1"/>
          </p:nvPr>
        </p:nvSpPr>
        <p:spPr>
          <a:xfrm>
            <a:off x="4178759" y="155139"/>
            <a:ext cx="4911454" cy="107145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i" sz="1150" dirty="0">
                <a:latin typeface="Sitka Small" panose="02000505000000020004" pitchFamily="2" charset="0"/>
              </a:rPr>
              <a:t>Paimionjoki on suurin Saaristomereen laskeva joki.</a:t>
            </a:r>
          </a:p>
          <a:p>
            <a:pPr marL="0" indent="0">
              <a:buNone/>
            </a:pPr>
            <a:r>
              <a:rPr lang="fi-FI" sz="1100" dirty="0">
                <a:latin typeface="Sitka Small" panose="02000505000000020004" pitchFamily="2" charset="0"/>
              </a:rPr>
              <a:t>Joki on pituudeltaan 110 km.</a:t>
            </a:r>
          </a:p>
          <a:p>
            <a:pPr marL="0" indent="0">
              <a:buNone/>
            </a:pPr>
            <a:r>
              <a:rPr lang="fi-FI" sz="1100" dirty="0">
                <a:latin typeface="Sitka Small" panose="02000505000000020004" pitchFamily="2" charset="0"/>
              </a:rPr>
              <a:t>Se kulkee usean eri kunnan ja kaupungin läpi ja päätyy lopulta Itämereen.</a:t>
            </a:r>
          </a:p>
          <a:p>
            <a:pPr marL="0" indent="0">
              <a:buNone/>
            </a:pPr>
            <a:endParaRPr lang="fi-FI" sz="1100" dirty="0">
              <a:latin typeface="Sitka Small" panose="02000505000000020004" pitchFamily="2" charset="0"/>
            </a:endParaRPr>
          </a:p>
          <a:p>
            <a:pPr marL="0" lvl="0" indent="0" algn="l" rtl="0">
              <a:spcBef>
                <a:spcPts val="0"/>
              </a:spcBef>
              <a:spcAft>
                <a:spcPts val="0"/>
              </a:spcAft>
              <a:buNone/>
            </a:pPr>
            <a:endParaRPr sz="1150" dirty="0">
              <a:latin typeface="Sitka Small" panose="02000505000000020004" pitchFamily="2" charset="0"/>
            </a:endParaRPr>
          </a:p>
        </p:txBody>
      </p:sp>
      <p:sp>
        <p:nvSpPr>
          <p:cNvPr id="6" name="Tekstiruutu 5">
            <a:extLst>
              <a:ext uri="{FF2B5EF4-FFF2-40B4-BE49-F238E27FC236}">
                <a16:creationId xmlns:a16="http://schemas.microsoft.com/office/drawing/2014/main" id="{30AAB71D-3301-B8A7-84CE-8FEDEF071C23}"/>
              </a:ext>
            </a:extLst>
          </p:cNvPr>
          <p:cNvSpPr txBox="1"/>
          <p:nvPr/>
        </p:nvSpPr>
        <p:spPr>
          <a:xfrm>
            <a:off x="2581140" y="3911944"/>
            <a:ext cx="3496235" cy="10156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nSpc>
                <a:spcPct val="115000"/>
              </a:lnSpc>
              <a:buClr>
                <a:schemeClr val="dk2"/>
              </a:buClr>
              <a:buSzPts val="1800"/>
              <a:buFont typeface="Source Code Pro"/>
              <a:buNone/>
              <a:defRPr sz="1150">
                <a:solidFill>
                  <a:schemeClr val="dk2"/>
                </a:solidFill>
                <a:latin typeface="Sitka Small" panose="02000505000000020004" pitchFamily="2" charset="0"/>
                <a:ea typeface="Source Code Pro"/>
                <a:cs typeface="Source Code Pro"/>
                <a:sym typeface="Source Code Pro"/>
              </a:defRPr>
            </a:lvl1pPr>
            <a:lvl2pPr marL="9144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indent="-317500">
              <a:lnSpc>
                <a:spcPct val="115000"/>
              </a:lnSpc>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r>
              <a:rPr lang="fi-FI" dirty="0"/>
              <a:t>Kartalla sinisellä näkyy </a:t>
            </a:r>
            <a:r>
              <a:rPr lang="fi-FI" dirty="0" err="1"/>
              <a:t>Paimionjoki</a:t>
            </a:r>
            <a:r>
              <a:rPr lang="fi-FI" dirty="0"/>
              <a:t>, ruskea/beige alue on </a:t>
            </a:r>
            <a:r>
              <a:rPr lang="fi-FI" dirty="0" err="1"/>
              <a:t>Paimionjoen</a:t>
            </a:r>
            <a:r>
              <a:rPr lang="fi-FI" dirty="0"/>
              <a:t> valuma-alue. Eli kaikki sen alueen sisällä olevat pienemmät joet ja purot laskevat vetensä </a:t>
            </a:r>
            <a:r>
              <a:rPr lang="fi-FI" dirty="0" err="1"/>
              <a:t>Paimionjokeen</a:t>
            </a:r>
            <a:r>
              <a:rPr lang="fi-FI" dirty="0"/>
              <a:t>.</a:t>
            </a:r>
          </a:p>
        </p:txBody>
      </p:sp>
      <p:sp>
        <p:nvSpPr>
          <p:cNvPr id="8" name="Tekstiruutu 7">
            <a:extLst>
              <a:ext uri="{FF2B5EF4-FFF2-40B4-BE49-F238E27FC236}">
                <a16:creationId xmlns:a16="http://schemas.microsoft.com/office/drawing/2014/main" id="{A3E3E5F5-7A62-A29E-D352-F3BAB66B75C2}"/>
              </a:ext>
            </a:extLst>
          </p:cNvPr>
          <p:cNvSpPr txBox="1"/>
          <p:nvPr/>
        </p:nvSpPr>
        <p:spPr>
          <a:xfrm>
            <a:off x="186071" y="862272"/>
            <a:ext cx="2134575" cy="4616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0" indent="0">
              <a:lnSpc>
                <a:spcPct val="115000"/>
              </a:lnSpc>
              <a:buClr>
                <a:schemeClr val="dk2"/>
              </a:buClr>
              <a:buSzPts val="1800"/>
              <a:buFont typeface="Source Code Pro"/>
              <a:buNone/>
              <a:defRPr sz="1150">
                <a:solidFill>
                  <a:schemeClr val="dk2"/>
                </a:solidFill>
                <a:latin typeface="Sitka Small" panose="02000505000000020004" pitchFamily="2" charset="0"/>
                <a:ea typeface="Source Code Pro"/>
                <a:cs typeface="Source Code Pro"/>
              </a:defRPr>
            </a:lvl1pPr>
            <a:lvl2pPr marL="9144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2pPr>
            <a:lvl3pPr marL="13716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3pPr>
            <a:lvl4pPr marL="18288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4pPr>
            <a:lvl5pPr marL="22860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5pPr>
            <a:lvl6pPr marL="27432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6pPr>
            <a:lvl7pPr marL="32004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7pPr>
            <a:lvl8pPr marL="36576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8pPr>
            <a:lvl9pPr marL="4114800" indent="-317500">
              <a:lnSpc>
                <a:spcPct val="115000"/>
              </a:lnSpc>
              <a:buClr>
                <a:schemeClr val="dk2"/>
              </a:buClr>
              <a:buSzPts val="1400"/>
              <a:buFont typeface="Source Code Pro"/>
              <a:buChar char="■"/>
              <a:defRPr>
                <a:solidFill>
                  <a:schemeClr val="dk2"/>
                </a:solidFill>
                <a:latin typeface="Source Code Pro"/>
                <a:ea typeface="Source Code Pro"/>
                <a:cs typeface="Source Code Pro"/>
              </a:defRPr>
            </a:lvl9pPr>
          </a:lstStyle>
          <a:p>
            <a:r>
              <a:rPr lang="fi-FI" dirty="0"/>
              <a:t>Valuma-alue määrittelee </a:t>
            </a:r>
            <a:r>
              <a:rPr lang="fi-FI" dirty="0">
                <a:sym typeface="Source Code Pro"/>
              </a:rPr>
              <a:t>pääjoen</a:t>
            </a:r>
            <a:r>
              <a:rPr lang="fi-FI" dirty="0"/>
              <a:t> vedenlaadun.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i"/>
              <a:t>Luokan tutkimushypoteesi</a:t>
            </a:r>
            <a:endParaRPr/>
          </a:p>
        </p:txBody>
      </p:sp>
      <p:sp>
        <p:nvSpPr>
          <p:cNvPr id="107" name="Google Shape;107;p21"/>
          <p:cNvSpPr/>
          <p:nvPr/>
        </p:nvSpPr>
        <p:spPr>
          <a:xfrm>
            <a:off x="4625788" y="224697"/>
            <a:ext cx="4725682" cy="3509742"/>
          </a:xfrm>
          <a:prstGeom prst="cloudCallout">
            <a:avLst>
              <a:gd name="adj1" fmla="val 26624"/>
              <a:gd name="adj2" fmla="val 6661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1"/>
          <p:cNvSpPr txBox="1">
            <a:spLocks noGrp="1"/>
          </p:cNvSpPr>
          <p:nvPr>
            <p:ph type="body" idx="1"/>
          </p:nvPr>
        </p:nvSpPr>
        <p:spPr>
          <a:xfrm>
            <a:off x="5031300" y="738675"/>
            <a:ext cx="3841800" cy="1715700"/>
          </a:xfrm>
          <a:prstGeom prst="rect">
            <a:avLst/>
          </a:prstGeom>
        </p:spPr>
        <p:txBody>
          <a:bodyPr spcFirstLastPara="1" wrap="square" lIns="91425" tIns="91425" rIns="91425" bIns="91425" anchor="t" anchorCtr="0">
            <a:noAutofit/>
          </a:bodyPr>
          <a:lstStyle/>
          <a:p>
            <a:pPr marL="0" lvl="0" indent="0" algn="ctr" rtl="0">
              <a:spcBef>
                <a:spcPts val="1200"/>
              </a:spcBef>
              <a:spcAft>
                <a:spcPts val="1200"/>
              </a:spcAft>
              <a:buNone/>
            </a:pPr>
            <a:r>
              <a:rPr lang="fi" sz="1300" dirty="0">
                <a:solidFill>
                  <a:schemeClr val="accent1"/>
                </a:solidFill>
                <a:latin typeface="Sitka Small" panose="02000505000000020004" pitchFamily="2" charset="0"/>
              </a:rPr>
              <a:t>Ennen kuin tutkijat lähtevät maastoon tekemään tutkimuksia on laadittava </a:t>
            </a:r>
            <a:r>
              <a:rPr lang="fi" sz="1300" b="1" dirty="0">
                <a:solidFill>
                  <a:schemeClr val="accent1"/>
                </a:solidFill>
                <a:latin typeface="Sitka Small" panose="02000505000000020004" pitchFamily="2" charset="0"/>
              </a:rPr>
              <a:t>tutkimus ennuste eli hypoteesi. </a:t>
            </a:r>
            <a:r>
              <a:rPr lang="fi" sz="1300" dirty="0">
                <a:solidFill>
                  <a:schemeClr val="accent1"/>
                </a:solidFill>
                <a:latin typeface="Sitka Small" panose="02000505000000020004" pitchFamily="2" charset="0"/>
              </a:rPr>
              <a:t>Hypoteesissa tehdään olettamus/ tai arvaus siitä, mitä tutkimuksessa saadaan selville. Kun tutkimus on suoritettu, tarkastellaan hypoteesin paikkaansapitävyyttä</a:t>
            </a:r>
            <a:r>
              <a:rPr lang="fi" sz="1300" i="1" dirty="0">
                <a:solidFill>
                  <a:schemeClr val="accent1"/>
                </a:solidFill>
                <a:latin typeface="Sitka Small" panose="02000505000000020004" pitchFamily="2" charset="0"/>
              </a:rPr>
              <a:t>.</a:t>
            </a:r>
            <a:endParaRPr sz="2000" dirty="0">
              <a:solidFill>
                <a:schemeClr val="accent1"/>
              </a:solidFill>
              <a:latin typeface="Sitka Small" panose="02000505000000020004" pitchFamily="2" charset="0"/>
            </a:endParaRPr>
          </a:p>
        </p:txBody>
      </p:sp>
      <p:sp>
        <p:nvSpPr>
          <p:cNvPr id="109" name="Google Shape;109;p21"/>
          <p:cNvSpPr txBox="1"/>
          <p:nvPr/>
        </p:nvSpPr>
        <p:spPr>
          <a:xfrm>
            <a:off x="70800" y="3315749"/>
            <a:ext cx="6099479" cy="10587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fi" sz="1600" b="1" dirty="0">
                <a:solidFill>
                  <a:schemeClr val="dk1"/>
                </a:solidFill>
                <a:latin typeface="Sitka Small" panose="02000505000000020004" pitchFamily="2" charset="0"/>
                <a:ea typeface="Source Code Pro"/>
                <a:cs typeface="Source Code Pro"/>
                <a:sym typeface="Source Code Pro"/>
              </a:rPr>
              <a:t>Vesieläinten tutkiminen:</a:t>
            </a:r>
            <a:r>
              <a:rPr lang="fi" sz="1600" b="1" dirty="0">
                <a:solidFill>
                  <a:schemeClr val="accent1"/>
                </a:solidFill>
                <a:latin typeface="Sitka Small" panose="02000505000000020004" pitchFamily="2" charset="0"/>
                <a:ea typeface="Source Code Pro"/>
                <a:cs typeface="Source Code Pro"/>
                <a:sym typeface="Source Code Pro"/>
              </a:rPr>
              <a:t> Elääkö tutkimuskohteessa </a:t>
            </a:r>
          </a:p>
          <a:p>
            <a:pPr marL="0" lvl="0" indent="0" algn="l" rtl="0">
              <a:lnSpc>
                <a:spcPct val="115000"/>
              </a:lnSpc>
              <a:spcBef>
                <a:spcPts val="1200"/>
              </a:spcBef>
              <a:spcAft>
                <a:spcPts val="0"/>
              </a:spcAft>
              <a:buNone/>
            </a:pPr>
            <a:r>
              <a:rPr lang="fi" sz="1600" b="1" dirty="0">
                <a:solidFill>
                  <a:schemeClr val="accent1"/>
                </a:solidFill>
                <a:latin typeface="Sitka Small" panose="02000505000000020004" pitchFamily="2" charset="0"/>
                <a:ea typeface="Source Code Pro"/>
                <a:cs typeface="Source Code Pro"/>
                <a:sym typeface="Source Code Pro"/>
              </a:rPr>
              <a:t>vesieliöitä? Millaisia?</a:t>
            </a:r>
            <a:endParaRPr sz="1600" b="1" dirty="0">
              <a:solidFill>
                <a:schemeClr val="accent1"/>
              </a:solidFill>
              <a:latin typeface="Sitka Small" panose="02000505000000020004" pitchFamily="2" charset="0"/>
              <a:ea typeface="Source Code Pro"/>
              <a:cs typeface="Source Code Pro"/>
              <a:sym typeface="Source Code Pro"/>
            </a:endParaRPr>
          </a:p>
        </p:txBody>
      </p:sp>
      <p:sp>
        <p:nvSpPr>
          <p:cNvPr id="110" name="Google Shape;110;p21"/>
          <p:cNvSpPr txBox="1"/>
          <p:nvPr/>
        </p:nvSpPr>
        <p:spPr>
          <a:xfrm>
            <a:off x="70800" y="1206375"/>
            <a:ext cx="4203900" cy="10587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fi" sz="1600" b="1" dirty="0">
                <a:solidFill>
                  <a:schemeClr val="dk1"/>
                </a:solidFill>
                <a:latin typeface="Sitka Small" panose="02000505000000020004" pitchFamily="2" charset="0"/>
                <a:ea typeface="Source Code Pro"/>
                <a:cs typeface="Source Code Pro"/>
                <a:sym typeface="Source Code Pro"/>
              </a:rPr>
              <a:t>Vedenlaatu:</a:t>
            </a:r>
            <a:r>
              <a:rPr lang="fi" sz="1600" b="1" dirty="0">
                <a:solidFill>
                  <a:schemeClr val="accent1"/>
                </a:solidFill>
                <a:latin typeface="Sitka Small" panose="02000505000000020004" pitchFamily="2" charset="0"/>
                <a:ea typeface="Source Code Pro"/>
                <a:cs typeface="Source Code Pro"/>
                <a:sym typeface="Source Code Pro"/>
              </a:rPr>
              <a:t> Millainen </a:t>
            </a:r>
            <a:br>
              <a:rPr lang="fi" sz="1600" b="1" dirty="0">
                <a:solidFill>
                  <a:schemeClr val="accent1"/>
                </a:solidFill>
                <a:latin typeface="Sitka Small" panose="02000505000000020004" pitchFamily="2" charset="0"/>
                <a:ea typeface="Source Code Pro"/>
                <a:cs typeface="Source Code Pro"/>
                <a:sym typeface="Source Code Pro"/>
              </a:rPr>
            </a:br>
            <a:r>
              <a:rPr lang="fi" sz="1600" b="1" dirty="0">
                <a:solidFill>
                  <a:schemeClr val="accent1"/>
                </a:solidFill>
                <a:latin typeface="Sitka Small" panose="02000505000000020004" pitchFamily="2" charset="0"/>
                <a:ea typeface="Source Code Pro"/>
                <a:cs typeface="Source Code Pro"/>
                <a:sym typeface="Source Code Pro"/>
              </a:rPr>
              <a:t>vedenlaatu tutkimuskohteessa on?</a:t>
            </a:r>
            <a:endParaRPr sz="1600" dirty="0">
              <a:latin typeface="Sitka Small" panose="02000505000000020004" pitchFamily="2" charset="0"/>
              <a:ea typeface="Source Code Pro"/>
              <a:cs typeface="Source Code Pro"/>
              <a:sym typeface="Source Code Pro"/>
            </a:endParaRPr>
          </a:p>
        </p:txBody>
      </p:sp>
      <p:sp>
        <p:nvSpPr>
          <p:cNvPr id="2" name="Tekstiruutu 1">
            <a:extLst>
              <a:ext uri="{FF2B5EF4-FFF2-40B4-BE49-F238E27FC236}">
                <a16:creationId xmlns:a16="http://schemas.microsoft.com/office/drawing/2014/main" id="{91CAE54A-A6A2-45D4-A431-73C9C022CD52}"/>
              </a:ext>
            </a:extLst>
          </p:cNvPr>
          <p:cNvSpPr txBox="1"/>
          <p:nvPr/>
        </p:nvSpPr>
        <p:spPr>
          <a:xfrm>
            <a:off x="116082" y="2146598"/>
            <a:ext cx="4113335" cy="307777"/>
          </a:xfrm>
          <a:prstGeom prst="rect">
            <a:avLst/>
          </a:prstGeom>
          <a:noFill/>
        </p:spPr>
        <p:txBody>
          <a:bodyPr wrap="square" rtlCol="0">
            <a:spAutoFit/>
          </a:bodyPr>
          <a:lstStyle/>
          <a:p>
            <a:r>
              <a:rPr lang="fi-FI" dirty="0">
                <a:latin typeface="Sitka Small" panose="02000505000000020004" pitchFamily="2" charset="0"/>
              </a:rPr>
              <a:t>=</a:t>
            </a:r>
          </a:p>
        </p:txBody>
      </p:sp>
      <p:sp>
        <p:nvSpPr>
          <p:cNvPr id="3" name="Tekstiruutu 2">
            <a:extLst>
              <a:ext uri="{FF2B5EF4-FFF2-40B4-BE49-F238E27FC236}">
                <a16:creationId xmlns:a16="http://schemas.microsoft.com/office/drawing/2014/main" id="{2CB5F13B-EE6B-464E-A174-1DD2FC305734}"/>
              </a:ext>
            </a:extLst>
          </p:cNvPr>
          <p:cNvSpPr txBox="1"/>
          <p:nvPr/>
        </p:nvSpPr>
        <p:spPr>
          <a:xfrm>
            <a:off x="116082" y="4325213"/>
            <a:ext cx="5079147" cy="307777"/>
          </a:xfrm>
          <a:prstGeom prst="rect">
            <a:avLst/>
          </a:prstGeom>
          <a:noFill/>
        </p:spPr>
        <p:txBody>
          <a:bodyPr wrap="square" rtlCol="0">
            <a:spAutoFit/>
          </a:bodyPr>
          <a:lstStyle/>
          <a:p>
            <a:r>
              <a:rPr lang="fi-FI" dirty="0">
                <a:latin typeface="Sitka Small" panose="02000505000000020004" pitchFamily="2" charset="0"/>
              </a:rPr>
              <a:t>=</a:t>
            </a: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3362</TotalTime>
  <Words>973</Words>
  <Application>Microsoft Office PowerPoint</Application>
  <PresentationFormat>Näytössä katseltava esitys (16:9)</PresentationFormat>
  <Paragraphs>94</Paragraphs>
  <Slides>11</Slides>
  <Notes>11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Sitka Small</vt:lpstr>
      <vt:lpstr>Arial</vt:lpstr>
      <vt:lpstr>Albertus Extra Bold</vt:lpstr>
      <vt:lpstr>Amatic SC</vt:lpstr>
      <vt:lpstr>Source Code Pro</vt:lpstr>
      <vt:lpstr>Beach Day</vt:lpstr>
      <vt:lpstr>VESITUTKIMUS</vt:lpstr>
      <vt:lpstr>Tervetuloa tutustumaan  vesitutkimukseen!</vt:lpstr>
      <vt:lpstr>Mitä on vesitutkimus?</vt:lpstr>
      <vt:lpstr>Miten vesistöä tutkitaan?</vt:lpstr>
      <vt:lpstr>Miten tutkimuksessa saatu tieto julkaistaan ja mihin se  tallennetaan?</vt:lpstr>
      <vt:lpstr>Vesitutkimuksia tehdään…</vt:lpstr>
      <vt:lpstr>Vesistö? Vesi? Vesitutkimus? Mitä tulemme tutkimaan?</vt:lpstr>
      <vt:lpstr>Valuma-aluekartta</vt:lpstr>
      <vt:lpstr>Luokan tutkimushypoteesi</vt:lpstr>
      <vt:lpstr>Tutkijan varusteet ja turvallisuus?</vt:lpstr>
      <vt:lpstr>Tutkijan etiketti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VESITUTKIMUS</dc:title>
  <dc:creator>Juntunen Henna</dc:creator>
  <cp:lastModifiedBy>Juntunen Henna</cp:lastModifiedBy>
  <cp:revision>15</cp:revision>
  <dcterms:modified xsi:type="dcterms:W3CDTF">2022-09-07T09:03:37Z</dcterms:modified>
</cp:coreProperties>
</file>