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8"/>
      <p:bold r:id="rId9"/>
    </p:embeddedFont>
    <p:embeddedFont>
      <p:font typeface="Source Code Pro" panose="020B0509030403020204" pitchFamily="49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42b39c31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42b39c310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Voitte kirjoittaa tähän ylös hypoteesinne ja miltä maastossa tehdyt tutkimustulokset vaikuttivat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42b39c310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42b39c310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Voitte tallentaa yhdessä tulokset järviwikiin.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42b39c310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42b39c310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Käykää luokassa läpi tutkimuslomakkeista kuinka paljon kukin ryhmä sai bingoja/pisteitä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rviwiki.fi/wiki/Havaintol%C3%A4hett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VESITUTKIMUS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Tutkimuksen raportointi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242544" y="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Hypoteesin tarkastelu</a:t>
            </a: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242544" y="682385"/>
            <a:ext cx="8520600" cy="4106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Kirjasitte tutkimustulokset vesitutkimuslomakkeelle. Käykää tuloksia yhdessä läpi. Mitä mieltä olette tutkimanne vesistön kunnosta?</a:t>
            </a:r>
            <a:endParaRPr sz="1400" dirty="0">
              <a:solidFill>
                <a:schemeClr val="accent1"/>
              </a:solidFill>
              <a:latin typeface="Source Code Pro" panose="020B0509030403020204" pitchFamily="49" charset="0"/>
              <a:ea typeface="Source Code Pro" panose="020B0509030403020204" pitchFamily="49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Millainen oli luokan tutkimushypoteesi? Pitikö se paikkansa?</a:t>
            </a:r>
            <a:b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=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fi" sz="1400" dirty="0">
              <a:solidFill>
                <a:schemeClr val="accent1"/>
              </a:solidFill>
              <a:latin typeface="Source Code Pro" panose="020B0509030403020204" pitchFamily="49" charset="0"/>
              <a:ea typeface="Source Code Pro" panose="020B0509030403020204" pitchFamily="49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Oliko vedenlaatu mielestänne hyvä? </a:t>
            </a:r>
            <a:br>
              <a:rPr lang="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=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400" dirty="0">
              <a:solidFill>
                <a:schemeClr val="accent1"/>
              </a:solidFill>
              <a:latin typeface="Source Code Pro" panose="020B0509030403020204" pitchFamily="49" charset="0"/>
              <a:ea typeface="Source Code Pro" panose="020B0509030403020204" pitchFamily="49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Mitä voitaisiin parantaa/muuttaa vesistön valuma-alueella, jotta vedenlaatu saataisiin paremmaksi? Keksikää 3 esimerkkiä.</a:t>
            </a:r>
            <a:b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400" dirty="0">
                <a:solidFill>
                  <a:schemeClr val="accent1"/>
                </a:solidFill>
                <a:latin typeface="Source Code Pro" panose="020B0509030403020204" pitchFamily="49" charset="0"/>
                <a:ea typeface="Source Code Pro" panose="020B0509030403020204" pitchFamily="49" charset="0"/>
              </a:rPr>
              <a:t>=</a:t>
            </a:r>
            <a:endParaRPr sz="1400" dirty="0">
              <a:solidFill>
                <a:schemeClr val="accent1"/>
              </a:solidFill>
              <a:latin typeface="Source Code Pro" panose="020B0509030403020204" pitchFamily="49" charset="0"/>
              <a:ea typeface="Source Code Pro" panose="020B0509030403020204" pitchFamily="49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155825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Vedenlaatutulosten kirjaaminen</a:t>
            </a:r>
            <a:endParaRPr dirty="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1" y="1100917"/>
            <a:ext cx="5151648" cy="18440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600" dirty="0">
                <a:solidFill>
                  <a:schemeClr val="accent1"/>
                </a:solidFill>
              </a:rPr>
              <a:t>Muistiinpanot tehdään samantien tutkimuspaikalla. </a:t>
            </a:r>
            <a:br>
              <a:rPr lang="fi" sz="1600" dirty="0">
                <a:solidFill>
                  <a:schemeClr val="accent1"/>
                </a:solidFill>
              </a:rPr>
            </a:br>
            <a:r>
              <a:rPr lang="fi" sz="1600" dirty="0">
                <a:solidFill>
                  <a:schemeClr val="accent1"/>
                </a:solidFill>
              </a:rPr>
              <a:t>Tutkimuksia tehdään yleensä useana vuotena peräkkäin, jotta saadaan parempi kokonaiskuva vesistön tilasta ja mitä siellä tapahtuu vuosien mittaan. </a:t>
            </a:r>
            <a:endParaRPr sz="1600" dirty="0">
              <a:solidFill>
                <a:schemeClr val="accent1"/>
              </a:solidFill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5243887" y="66102"/>
            <a:ext cx="3738748" cy="2746253"/>
          </a:xfrm>
          <a:prstGeom prst="cloudCallout">
            <a:avLst>
              <a:gd name="adj1" fmla="val 37797"/>
              <a:gd name="adj2" fmla="val 67601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5879832" y="639604"/>
            <a:ext cx="2469300" cy="169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>
                <a:latin typeface="Source Code Pro" panose="020B0509030403020204" pitchFamily="49" charset="0"/>
                <a:ea typeface="Source Code Pro" panose="020B0509030403020204" pitchFamily="49" charset="0"/>
              </a:rPr>
              <a:t>Tutkijat kirjaavat tutkimustulokset aina huolellisesti ylös. Järviwiki -sivustolle voi ilmoittaa omat vedenlaadun tuloksensa</a:t>
            </a:r>
            <a:endParaRPr dirty="0">
              <a:latin typeface="Source Code Pro" panose="020B0509030403020204" pitchFamily="49" charset="0"/>
              <a:ea typeface="Source Code Pro" panose="020B0509030403020204" pitchFamily="49" charset="0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92787" y="4271248"/>
            <a:ext cx="47511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000" b="1" u="sng" dirty="0">
                <a:solidFill>
                  <a:schemeClr val="hlink"/>
                </a:solidFill>
                <a:latin typeface="Amatic SC" panose="00000500000000000000" pitchFamily="2" charset="-79"/>
                <a:ea typeface="Source Code Pro"/>
                <a:cs typeface="Amatic SC" panose="00000500000000000000" pitchFamily="2" charset="-79"/>
                <a:sym typeface="Source Code Pro"/>
                <a:hlinkClick r:id="rId3"/>
              </a:rPr>
              <a:t>JÄRVIWIKIIN TALLENTAMAAN HAVAINTOJA</a:t>
            </a:r>
            <a:endParaRPr sz="2000" b="1" dirty="0">
              <a:latin typeface="Amatic SC" panose="00000500000000000000" pitchFamily="2" charset="-79"/>
              <a:ea typeface="Source Code Pro"/>
              <a:cs typeface="Amatic SC" panose="00000500000000000000" pitchFamily="2" charset="-79"/>
              <a:sym typeface="Source Code Pro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6C743B08-9495-4C0D-9499-126B3395706F}"/>
              </a:ext>
            </a:extLst>
          </p:cNvPr>
          <p:cNvSpPr txBox="1"/>
          <p:nvPr/>
        </p:nvSpPr>
        <p:spPr>
          <a:xfrm>
            <a:off x="1014753" y="754196"/>
            <a:ext cx="3745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latin typeface="Amatic SC" panose="00000500000000000000" pitchFamily="2" charset="-79"/>
                <a:cs typeface="Amatic SC" panose="00000500000000000000" pitchFamily="2" charset="-79"/>
              </a:rPr>
              <a:t>”Veden tutkija on se, joka on siinä kastellut varpaansa.”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DBE69680-19AD-41E1-A339-1BB9CA209BD0}"/>
              </a:ext>
            </a:extLst>
          </p:cNvPr>
          <p:cNvSpPr txBox="1"/>
          <p:nvPr/>
        </p:nvSpPr>
        <p:spPr>
          <a:xfrm>
            <a:off x="196439" y="3194030"/>
            <a:ext cx="852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Muistatko vielä mitä tuloksia saitte? </a:t>
            </a:r>
            <a:b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Lomakkeeseen harmaalla merkityt kohdat voitte tallentaa yhdessä järviwiki sivustolle, joka on sekä kansalaisten että viranomaisten käytettävissä.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98963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Vesieläinten lajikirjoa</a:t>
            </a:r>
            <a:endParaRPr dirty="0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699" y="1037344"/>
            <a:ext cx="6020701" cy="13567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900" dirty="0">
                <a:solidFill>
                  <a:schemeClr val="accent1"/>
                </a:solidFill>
              </a:rPr>
              <a:t>Tutkimuspaikalla tutkitte minkälaista elämää vedessä oikein onkaan. Tuliko vastaan yllätyksiä vai tiesitkö mitä kaikkea pinnan alla voikaan asustaa?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26BD7F8-2F4E-43AE-8991-3DF3D02DE82C}"/>
              </a:ext>
            </a:extLst>
          </p:cNvPr>
          <p:cNvSpPr txBox="1"/>
          <p:nvPr/>
        </p:nvSpPr>
        <p:spPr>
          <a:xfrm>
            <a:off x="4078301" y="371688"/>
            <a:ext cx="1901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b="1" dirty="0">
                <a:latin typeface="Amatic SC" panose="00000500000000000000" pitchFamily="2" charset="-79"/>
                <a:cs typeface="Amatic SC" panose="00000500000000000000" pitchFamily="2" charset="-79"/>
              </a:rPr>
              <a:t>Vedenalainen Bingo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27D84396-0BB5-49F8-81E4-36424B797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400" y="187298"/>
            <a:ext cx="2499900" cy="26711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D696618-2347-4CA7-8235-1FB19F2BF227}"/>
              </a:ext>
            </a:extLst>
          </p:cNvPr>
          <p:cNvSpPr txBox="1"/>
          <p:nvPr/>
        </p:nvSpPr>
        <p:spPr>
          <a:xfrm>
            <a:off x="201953" y="2567307"/>
            <a:ext cx="87400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BINGOON tarvitset neljä vierekkäistä, peräkkäistä tai </a:t>
            </a:r>
            <a:b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kulmasta kulmaan pohjaeläintä. Bingosta saat 3 pistettä</a:t>
            </a:r>
            <a:b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</a:b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(kahdesta bingosta yhteensä 6 pistettä ja niin edelleen).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Lisäksi extralajeista on mahdollisuus saada lisäpisteitä.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sz="16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Kuka pareista/ryhmistä sai eniten pisteitä, eli löysi eniten lajeja?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DA7AFE8D-2687-4390-85EC-DB191B9ED775}"/>
              </a:ext>
            </a:extLst>
          </p:cNvPr>
          <p:cNvSpPr txBox="1"/>
          <p:nvPr/>
        </p:nvSpPr>
        <p:spPr>
          <a:xfrm>
            <a:off x="390205" y="4371702"/>
            <a:ext cx="6561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sz="2400" b="1" dirty="0">
                <a:latin typeface="Amatic SC" panose="00000500000000000000" pitchFamily="2" charset="-79"/>
                <a:cs typeface="Amatic SC" panose="00000500000000000000" pitchFamily="2" charset="-79"/>
              </a:rPr>
              <a:t>Tutustu lajeihin tarkemmin toisessa dia-sarjassa nimeltä pohjaeläimet!</a:t>
            </a:r>
            <a:endParaRPr lang="fi-FI" sz="2400" b="1" u="sng" dirty="0">
              <a:latin typeface="Amatic SC" panose="00000500000000000000" pitchFamily="2" charset="-79"/>
              <a:cs typeface="Amatic SC" panose="00000500000000000000" pitchFamily="2" charset="-79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9CA30A-4A70-49B7-B2BA-A9C05E66E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785" y="652373"/>
            <a:ext cx="8801564" cy="33402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fi-FI" sz="4800" b="1" dirty="0">
                <a:solidFill>
                  <a:srgbClr val="00B0F0"/>
                </a:solidFill>
                <a:latin typeface="Amatic SC" panose="00000500000000000000" pitchFamily="2" charset="-79"/>
                <a:cs typeface="Amatic SC" panose="00000500000000000000" pitchFamily="2" charset="-79"/>
              </a:rPr>
              <a:t>KIITOS OSALLISTUMISESTA VESITUTKIMUKSIIN!</a:t>
            </a:r>
          </a:p>
          <a:p>
            <a:pPr marL="114300" indent="0" algn="ctr">
              <a:buNone/>
            </a:pPr>
            <a:r>
              <a:rPr lang="fi-FI" sz="4000" b="1">
                <a:solidFill>
                  <a:srgbClr val="00B0F0"/>
                </a:solidFill>
                <a:latin typeface="Amatic SC" panose="00000500000000000000" pitchFamily="2" charset="-79"/>
                <a:cs typeface="Amatic SC" panose="00000500000000000000" pitchFamily="2" charset="-79"/>
              </a:rPr>
              <a:t>Toivottavasti teillä oli </a:t>
            </a:r>
            <a:r>
              <a:rPr lang="fi-FI" sz="4000" b="1" dirty="0">
                <a:solidFill>
                  <a:srgbClr val="00B0F0"/>
                </a:solidFill>
                <a:latin typeface="Amatic SC" panose="00000500000000000000" pitchFamily="2" charset="-79"/>
                <a:cs typeface="Amatic SC" panose="00000500000000000000" pitchFamily="2" charset="-79"/>
              </a:rPr>
              <a:t>kivaa </a:t>
            </a:r>
            <a:r>
              <a:rPr lang="fi-FI" sz="4000" b="1" dirty="0">
                <a:solidFill>
                  <a:srgbClr val="00B0F0"/>
                </a:solidFill>
                <a:latin typeface="Amatic SC" panose="00000500000000000000" pitchFamily="2" charset="-79"/>
                <a:cs typeface="Amatic SC" panose="00000500000000000000" pitchFamily="2" charset="-79"/>
                <a:sym typeface="Wingdings" panose="05000000000000000000" pitchFamily="2" charset="2"/>
              </a:rPr>
              <a:t></a:t>
            </a:r>
            <a:endParaRPr lang="fi-FI" sz="4000" b="1" dirty="0">
              <a:solidFill>
                <a:srgbClr val="00B0F0"/>
              </a:solidFill>
              <a:latin typeface="Amatic SC" panose="00000500000000000000" pitchFamily="2" charset="-79"/>
              <a:cs typeface="Amatic SC" panose="00000500000000000000" pitchFamily="2" charset="-79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41CDA6A-622C-46E9-B872-8D4AEF9EE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638" y="2985832"/>
            <a:ext cx="1732289" cy="151598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FFDD02B9-2BED-43AF-B1B8-4F40953B7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31" y="2840421"/>
            <a:ext cx="1806804" cy="180680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49E9262-5D37-46F9-B11D-05D0CE7847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1508" y="3389814"/>
            <a:ext cx="4140157" cy="70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090008"/>
      </p:ext>
    </p:extLst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258</Words>
  <Application>Microsoft Office PowerPoint</Application>
  <PresentationFormat>Näytössä katseltava esitys (16:9)</PresentationFormat>
  <Paragraphs>27</Paragraphs>
  <Slides>5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Source Code Pro</vt:lpstr>
      <vt:lpstr>Amatic SC</vt:lpstr>
      <vt:lpstr>Arial</vt:lpstr>
      <vt:lpstr>Beach Day</vt:lpstr>
      <vt:lpstr>VESITUTKIMUS</vt:lpstr>
      <vt:lpstr>Hypoteesin tarkastelu</vt:lpstr>
      <vt:lpstr>Vedenlaatutulosten kirjaaminen</vt:lpstr>
      <vt:lpstr>Vesieläinten lajikirjoa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VESITUTKIMUS</dc:title>
  <cp:lastModifiedBy>Juntunen Henna</cp:lastModifiedBy>
  <cp:revision>6</cp:revision>
  <dcterms:modified xsi:type="dcterms:W3CDTF">2022-09-29T17:57:20Z</dcterms:modified>
</cp:coreProperties>
</file>